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6"/>
  </p:notesMasterIdLst>
  <p:handoutMasterIdLst>
    <p:handoutMasterId r:id="rId7"/>
  </p:handoutMasterIdLst>
  <p:sldIdLst>
    <p:sldId id="520" r:id="rId2"/>
    <p:sldId id="521" r:id="rId3"/>
    <p:sldId id="522" r:id="rId4"/>
    <p:sldId id="523" r:id="rId5"/>
  </p:sldIdLst>
  <p:sldSz cx="6858000" cy="9144000" type="screen4x3"/>
  <p:notesSz cx="9932988" cy="68008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kayama Kiyoshi" initials="NK" lastIdx="1" clrIdx="0">
    <p:extLst>
      <p:ext uri="{19B8F6BF-5375-455C-9EA6-DF929625EA0E}">
        <p15:presenceInfo xmlns:p15="http://schemas.microsoft.com/office/powerpoint/2012/main" userId="8c47bd778b60ae7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F7FA"/>
    <a:srgbClr val="0066FF"/>
    <a:srgbClr val="0099FF"/>
    <a:srgbClr val="FF09ED"/>
    <a:srgbClr val="1FD4FF"/>
    <a:srgbClr val="FF9933"/>
    <a:srgbClr val="6699FF"/>
    <a:srgbClr val="FF00FF"/>
    <a:srgbClr val="E539B4"/>
    <a:srgbClr val="E23C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5214" autoAdjust="0"/>
  </p:normalViewPr>
  <p:slideViewPr>
    <p:cSldViewPr snapToGrid="0">
      <p:cViewPr varScale="1">
        <p:scale>
          <a:sx n="51" d="100"/>
          <a:sy n="51" d="100"/>
        </p:scale>
        <p:origin x="2226" y="8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0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9F51239-F4D3-499E-ABFF-0F63C386A9AE}"/>
              </a:ext>
            </a:extLst>
          </p:cNvPr>
          <p:cNvSpPr>
            <a:spLocks noGrp="1"/>
          </p:cNvSpPr>
          <p:nvPr>
            <p:ph type="hdr" sz="quarter"/>
          </p:nvPr>
        </p:nvSpPr>
        <p:spPr>
          <a:xfrm>
            <a:off x="0" y="0"/>
            <a:ext cx="4305378" cy="340424"/>
          </a:xfrm>
          <a:prstGeom prst="rect">
            <a:avLst/>
          </a:prstGeom>
        </p:spPr>
        <p:txBody>
          <a:bodyPr vert="horz" lIns="91480" tIns="45741" rIns="91480" bIns="45741" rtlCol="0"/>
          <a:lstStyle>
            <a:lvl1pPr algn="l">
              <a:defRPr sz="1200"/>
            </a:lvl1pPr>
          </a:lstStyle>
          <a:p>
            <a:endParaRPr kumimoji="1" lang="ja-JP" altLang="en-US" dirty="0"/>
          </a:p>
        </p:txBody>
      </p:sp>
      <p:sp>
        <p:nvSpPr>
          <p:cNvPr id="3" name="日付プレースホルダー 2">
            <a:extLst>
              <a:ext uri="{FF2B5EF4-FFF2-40B4-BE49-F238E27FC236}">
                <a16:creationId xmlns:a16="http://schemas.microsoft.com/office/drawing/2014/main" id="{0BCD6BBC-834E-4BD1-BFA5-ECB8239670BE}"/>
              </a:ext>
            </a:extLst>
          </p:cNvPr>
          <p:cNvSpPr>
            <a:spLocks noGrp="1"/>
          </p:cNvSpPr>
          <p:nvPr>
            <p:ph type="dt" sz="quarter" idx="1"/>
          </p:nvPr>
        </p:nvSpPr>
        <p:spPr>
          <a:xfrm>
            <a:off x="5625293" y="290062"/>
            <a:ext cx="4305378" cy="340424"/>
          </a:xfrm>
          <a:prstGeom prst="rect">
            <a:avLst/>
          </a:prstGeom>
        </p:spPr>
        <p:txBody>
          <a:bodyPr vert="horz" lIns="91480" tIns="45741" rIns="91480" bIns="45741" rtlCol="0"/>
          <a:lstStyle>
            <a:lvl1pPr algn="r">
              <a:defRPr sz="1200"/>
            </a:lvl1pPr>
          </a:lstStyle>
          <a:p>
            <a:fld id="{7EAE7BD6-AD0F-4BF7-92CB-7536D02692BB}" type="datetime1">
              <a:rPr kumimoji="1" lang="ja-JP" altLang="en-US" sz="1000">
                <a:latin typeface="Meiryo UI" panose="020B0604030504040204" pitchFamily="50" charset="-128"/>
                <a:ea typeface="Meiryo UI" panose="020B0604030504040204" pitchFamily="50" charset="-128"/>
                <a:cs typeface="Meiryo UI" panose="020B0604030504040204" pitchFamily="50" charset="-128"/>
              </a:rPr>
              <a:t>2022/2/6</a:t>
            </a:fld>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0345A466-1428-4335-AA1D-C9154194BE17}"/>
              </a:ext>
            </a:extLst>
          </p:cNvPr>
          <p:cNvSpPr>
            <a:spLocks noGrp="1"/>
          </p:cNvSpPr>
          <p:nvPr>
            <p:ph type="ftr" sz="quarter" idx="2"/>
          </p:nvPr>
        </p:nvSpPr>
        <p:spPr>
          <a:xfrm>
            <a:off x="0" y="6460427"/>
            <a:ext cx="4305378" cy="340424"/>
          </a:xfrm>
          <a:prstGeom prst="rect">
            <a:avLst/>
          </a:prstGeom>
        </p:spPr>
        <p:txBody>
          <a:bodyPr vert="horz" lIns="91480" tIns="45741" rIns="91480" bIns="45741"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45DCE70B-187C-4F9C-B855-C5987C3C59C0}"/>
              </a:ext>
            </a:extLst>
          </p:cNvPr>
          <p:cNvSpPr>
            <a:spLocks noGrp="1"/>
          </p:cNvSpPr>
          <p:nvPr>
            <p:ph type="sldNum" sz="quarter" idx="3"/>
          </p:nvPr>
        </p:nvSpPr>
        <p:spPr>
          <a:xfrm>
            <a:off x="5625293" y="6460427"/>
            <a:ext cx="4305378" cy="340424"/>
          </a:xfrm>
          <a:prstGeom prst="rect">
            <a:avLst/>
          </a:prstGeom>
        </p:spPr>
        <p:txBody>
          <a:bodyPr vert="horz" lIns="91480" tIns="45741" rIns="91480" bIns="45741" rtlCol="0" anchor="b"/>
          <a:lstStyle>
            <a:lvl1pPr algn="r">
              <a:defRPr sz="1200"/>
            </a:lvl1pPr>
          </a:lstStyle>
          <a:p>
            <a:fld id="{D3600DF4-5589-4113-A67D-BD1B1C68B293}" type="slidenum">
              <a:rPr kumimoji="1" lang="ja-JP" altLang="en-US" smtClean="0"/>
              <a:t>‹#›</a:t>
            </a:fld>
            <a:endParaRPr kumimoji="1" lang="ja-JP" altLang="en-US"/>
          </a:p>
        </p:txBody>
      </p:sp>
    </p:spTree>
    <p:extLst>
      <p:ext uri="{BB962C8B-B14F-4D97-AF65-F5344CB8AC3E}">
        <p14:creationId xmlns:p14="http://schemas.microsoft.com/office/powerpoint/2010/main" val="18064806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4877" cy="341472"/>
          </a:xfrm>
          <a:prstGeom prst="rect">
            <a:avLst/>
          </a:prstGeom>
        </p:spPr>
        <p:txBody>
          <a:bodyPr vert="horz" lIns="91480" tIns="45741" rIns="91480" bIns="45741"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6523" y="1"/>
            <a:ext cx="4304877" cy="341472"/>
          </a:xfrm>
          <a:prstGeom prst="rect">
            <a:avLst/>
          </a:prstGeom>
        </p:spPr>
        <p:txBody>
          <a:bodyPr vert="horz" lIns="91480" tIns="45741" rIns="91480" bIns="45741" rtlCol="0"/>
          <a:lstStyle>
            <a:lvl1pPr algn="r">
              <a:defRPr sz="1200"/>
            </a:lvl1pPr>
          </a:lstStyle>
          <a:p>
            <a:fld id="{65F51FA2-1F18-4741-8256-D54C49A316E6}" type="datetime1">
              <a:rPr kumimoji="1" lang="ja-JP" altLang="en-US" smtClean="0"/>
              <a:t>2022/2/6</a:t>
            </a:fld>
            <a:endParaRPr kumimoji="1" lang="ja-JP" altLang="en-US"/>
          </a:p>
        </p:txBody>
      </p:sp>
      <p:sp>
        <p:nvSpPr>
          <p:cNvPr id="4" name="スライド イメージ プレースホルダー 3"/>
          <p:cNvSpPr>
            <a:spLocks noGrp="1" noRot="1" noChangeAspect="1"/>
          </p:cNvSpPr>
          <p:nvPr>
            <p:ph type="sldImg" idx="2"/>
          </p:nvPr>
        </p:nvSpPr>
        <p:spPr>
          <a:xfrm>
            <a:off x="4106863" y="849313"/>
            <a:ext cx="1719262" cy="2295525"/>
          </a:xfrm>
          <a:prstGeom prst="rect">
            <a:avLst/>
          </a:prstGeom>
          <a:noFill/>
          <a:ln w="12700">
            <a:solidFill>
              <a:prstClr val="black"/>
            </a:solidFill>
          </a:ln>
        </p:spPr>
        <p:txBody>
          <a:bodyPr vert="horz" lIns="91480" tIns="45741" rIns="91480" bIns="45741" rtlCol="0" anchor="ctr"/>
          <a:lstStyle/>
          <a:p>
            <a:endParaRPr lang="ja-JP" altLang="en-US"/>
          </a:p>
        </p:txBody>
      </p:sp>
      <p:sp>
        <p:nvSpPr>
          <p:cNvPr id="5" name="ノート プレースホルダー 4"/>
          <p:cNvSpPr>
            <a:spLocks noGrp="1"/>
          </p:cNvSpPr>
          <p:nvPr>
            <p:ph type="body" sz="quarter" idx="3"/>
          </p:nvPr>
        </p:nvSpPr>
        <p:spPr>
          <a:xfrm>
            <a:off x="992824" y="3273367"/>
            <a:ext cx="7947342" cy="2677775"/>
          </a:xfrm>
          <a:prstGeom prst="rect">
            <a:avLst/>
          </a:prstGeom>
        </p:spPr>
        <p:txBody>
          <a:bodyPr vert="horz" lIns="91480" tIns="45741" rIns="91480" bIns="4574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9379"/>
            <a:ext cx="4304877" cy="341471"/>
          </a:xfrm>
          <a:prstGeom prst="rect">
            <a:avLst/>
          </a:prstGeom>
        </p:spPr>
        <p:txBody>
          <a:bodyPr vert="horz" lIns="91480" tIns="45741" rIns="91480" bIns="4574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6523" y="6459379"/>
            <a:ext cx="4304877" cy="341471"/>
          </a:xfrm>
          <a:prstGeom prst="rect">
            <a:avLst/>
          </a:prstGeom>
        </p:spPr>
        <p:txBody>
          <a:bodyPr vert="horz" lIns="91480" tIns="45741" rIns="91480" bIns="45741" rtlCol="0" anchor="b"/>
          <a:lstStyle>
            <a:lvl1pPr algn="r">
              <a:defRPr sz="1200"/>
            </a:lvl1pPr>
          </a:lstStyle>
          <a:p>
            <a:fld id="{116C8B7D-DA71-4062-999B-294FBA156C74}" type="slidenum">
              <a:rPr kumimoji="1" lang="ja-JP" altLang="en-US" smtClean="0"/>
              <a:t>‹#›</a:t>
            </a:fld>
            <a:endParaRPr kumimoji="1" lang="ja-JP" altLang="en-US"/>
          </a:p>
        </p:txBody>
      </p:sp>
    </p:spTree>
    <p:extLst>
      <p:ext uri="{BB962C8B-B14F-4D97-AF65-F5344CB8AC3E}">
        <p14:creationId xmlns:p14="http://schemas.microsoft.com/office/powerpoint/2010/main" val="188207318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C0DC5A-4A23-40E0-85EC-FCDCB960804B}"/>
              </a:ext>
            </a:extLst>
          </p:cNvPr>
          <p:cNvSpPr>
            <a:spLocks noGrp="1"/>
          </p:cNvSpPr>
          <p:nvPr>
            <p:ph type="title"/>
          </p:nvPr>
        </p:nvSpPr>
        <p:spPr>
          <a:xfrm>
            <a:off x="468313" y="2279650"/>
            <a:ext cx="5915025" cy="3803650"/>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C2D5A5-8201-413A-9B18-3877D3C29D5C}"/>
              </a:ext>
            </a:extLst>
          </p:cNvPr>
          <p:cNvSpPr>
            <a:spLocks noGrp="1"/>
          </p:cNvSpPr>
          <p:nvPr>
            <p:ph type="body" idx="1"/>
          </p:nvPr>
        </p:nvSpPr>
        <p:spPr>
          <a:xfrm>
            <a:off x="468313" y="6119813"/>
            <a:ext cx="5915025" cy="20002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735D974-C519-4479-B9E6-2189F848AD1C}"/>
              </a:ext>
            </a:extLst>
          </p:cNvPr>
          <p:cNvSpPr>
            <a:spLocks noGrp="1"/>
          </p:cNvSpPr>
          <p:nvPr>
            <p:ph type="dt" sz="half" idx="10"/>
          </p:nvPr>
        </p:nvSpPr>
        <p:spPr/>
        <p:txBody>
          <a:bodyPr/>
          <a:lstStyle/>
          <a:p>
            <a:fld id="{1D7F99CA-FFD1-43CF-9200-EE1AABF3B23E}" type="datetime1">
              <a:rPr kumimoji="1" lang="ja-JP" altLang="en-US" smtClean="0"/>
              <a:t>2022/2/6</a:t>
            </a:fld>
            <a:endParaRPr kumimoji="1" lang="ja-JP" altLang="en-US"/>
          </a:p>
        </p:txBody>
      </p:sp>
      <p:sp>
        <p:nvSpPr>
          <p:cNvPr id="5" name="フッター プレースホルダー 4">
            <a:extLst>
              <a:ext uri="{FF2B5EF4-FFF2-40B4-BE49-F238E27FC236}">
                <a16:creationId xmlns:a16="http://schemas.microsoft.com/office/drawing/2014/main" id="{FC1140E0-7E66-4820-91A1-B640EC0AE0BB}"/>
              </a:ext>
            </a:extLst>
          </p:cNvPr>
          <p:cNvSpPr>
            <a:spLocks noGrp="1"/>
          </p:cNvSpPr>
          <p:nvPr>
            <p:ph type="ftr" sz="quarter" idx="11"/>
          </p:nvPr>
        </p:nvSpPr>
        <p:spPr/>
        <p:txBody>
          <a:bodyPr/>
          <a:lstStyle/>
          <a:p>
            <a:r>
              <a:rPr kumimoji="1" lang="ja-JP" altLang="en-US"/>
              <a:t>自閉症ｅサービス＠大阪　</a:t>
            </a:r>
            <a:r>
              <a:rPr kumimoji="1" lang="en-US" altLang="ja-JP"/>
              <a:t>2020.3</a:t>
            </a:r>
            <a:r>
              <a:rPr kumimoji="1" lang="ja-JP" altLang="en-US"/>
              <a:t>版</a:t>
            </a:r>
            <a:endParaRPr kumimoji="1" lang="ja-JP" altLang="en-US" dirty="0"/>
          </a:p>
        </p:txBody>
      </p:sp>
      <p:sp>
        <p:nvSpPr>
          <p:cNvPr id="6" name="スライド番号プレースホルダー 5">
            <a:extLst>
              <a:ext uri="{FF2B5EF4-FFF2-40B4-BE49-F238E27FC236}">
                <a16:creationId xmlns:a16="http://schemas.microsoft.com/office/drawing/2014/main" id="{CF1C5CE4-A3C5-46CF-A5F1-664019421312}"/>
              </a:ext>
            </a:extLst>
          </p:cNvPr>
          <p:cNvSpPr>
            <a:spLocks noGrp="1"/>
          </p:cNvSpPr>
          <p:nvPr>
            <p:ph type="sldNum" sz="quarter" idx="12"/>
          </p:nvPr>
        </p:nvSpPr>
        <p:spPr/>
        <p:txBody>
          <a:bodyPr/>
          <a:lstStyle/>
          <a:p>
            <a:fld id="{1D396618-274E-4F38-8DEA-47B747637ADA}" type="slidenum">
              <a:rPr kumimoji="1" lang="ja-JP" altLang="en-US" smtClean="0"/>
              <a:t>‹#›</a:t>
            </a:fld>
            <a:endParaRPr kumimoji="1" lang="ja-JP" altLang="en-US"/>
          </a:p>
        </p:txBody>
      </p:sp>
    </p:spTree>
    <p:extLst>
      <p:ext uri="{BB962C8B-B14F-4D97-AF65-F5344CB8AC3E}">
        <p14:creationId xmlns:p14="http://schemas.microsoft.com/office/powerpoint/2010/main" val="466513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51FC407-341B-4C98-B7BA-ED99F7E81A96}"/>
              </a:ext>
            </a:extLst>
          </p:cNvPr>
          <p:cNvSpPr>
            <a:spLocks noGrp="1"/>
          </p:cNvSpPr>
          <p:nvPr>
            <p:ph type="dt" sz="half" idx="10"/>
          </p:nvPr>
        </p:nvSpPr>
        <p:spPr/>
        <p:txBody>
          <a:bodyPr/>
          <a:lstStyle/>
          <a:p>
            <a:fld id="{A343101F-083D-4F6A-A02D-963F531E9F3A}" type="datetime1">
              <a:rPr kumimoji="1" lang="ja-JP" altLang="en-US" smtClean="0"/>
              <a:t>2022/2/6</a:t>
            </a:fld>
            <a:endParaRPr kumimoji="1" lang="ja-JP" altLang="en-US"/>
          </a:p>
        </p:txBody>
      </p:sp>
      <p:sp>
        <p:nvSpPr>
          <p:cNvPr id="3" name="フッター プレースホルダー 2">
            <a:extLst>
              <a:ext uri="{FF2B5EF4-FFF2-40B4-BE49-F238E27FC236}">
                <a16:creationId xmlns:a16="http://schemas.microsoft.com/office/drawing/2014/main" id="{A46BBA68-235D-4BC6-AFFD-27746383CFE4}"/>
              </a:ext>
            </a:extLst>
          </p:cNvPr>
          <p:cNvSpPr>
            <a:spLocks noGrp="1"/>
          </p:cNvSpPr>
          <p:nvPr>
            <p:ph type="ftr" sz="quarter" idx="11"/>
          </p:nvPr>
        </p:nvSpPr>
        <p:spPr>
          <a:xfrm>
            <a:off x="2432133" y="8732335"/>
            <a:ext cx="2314575" cy="485775"/>
          </a:xfrm>
        </p:spPr>
        <p:txBody>
          <a:bodyPr/>
          <a:lstStyle/>
          <a:p>
            <a:r>
              <a:rPr kumimoji="1" lang="ja-JP" altLang="en-US"/>
              <a:t>自閉症ｅサービス＠大阪　</a:t>
            </a:r>
            <a:r>
              <a:rPr kumimoji="1" lang="en-US" altLang="ja-JP"/>
              <a:t>2020.3</a:t>
            </a:r>
            <a:r>
              <a:rPr kumimoji="1" lang="ja-JP" altLang="en-US"/>
              <a:t>版</a:t>
            </a:r>
            <a:endParaRPr kumimoji="1" lang="ja-JP" altLang="en-US" dirty="0"/>
          </a:p>
        </p:txBody>
      </p:sp>
      <p:sp>
        <p:nvSpPr>
          <p:cNvPr id="4" name="スライド番号プレースホルダー 3">
            <a:extLst>
              <a:ext uri="{FF2B5EF4-FFF2-40B4-BE49-F238E27FC236}">
                <a16:creationId xmlns:a16="http://schemas.microsoft.com/office/drawing/2014/main" id="{4BD38AB1-AB9A-48EF-85D7-2A6F55C80D31}"/>
              </a:ext>
            </a:extLst>
          </p:cNvPr>
          <p:cNvSpPr>
            <a:spLocks noGrp="1"/>
          </p:cNvSpPr>
          <p:nvPr>
            <p:ph type="sldNum" sz="quarter" idx="12"/>
          </p:nvPr>
        </p:nvSpPr>
        <p:spPr/>
        <p:txBody>
          <a:bodyPr/>
          <a:lstStyle/>
          <a:p>
            <a:fld id="{1D396618-274E-4F38-8DEA-47B747637ADA}" type="slidenum">
              <a:rPr kumimoji="1" lang="ja-JP" altLang="en-US" smtClean="0"/>
              <a:t>‹#›</a:t>
            </a:fld>
            <a:endParaRPr kumimoji="1" lang="ja-JP" altLang="en-US"/>
          </a:p>
        </p:txBody>
      </p:sp>
    </p:spTree>
    <p:extLst>
      <p:ext uri="{BB962C8B-B14F-4D97-AF65-F5344CB8AC3E}">
        <p14:creationId xmlns:p14="http://schemas.microsoft.com/office/powerpoint/2010/main" val="31749919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A6905BE-6A12-4996-879F-3238A9DE5F37}"/>
              </a:ext>
            </a:extLst>
          </p:cNvPr>
          <p:cNvSpPr>
            <a:spLocks noGrp="1"/>
          </p:cNvSpPr>
          <p:nvPr>
            <p:ph type="title"/>
          </p:nvPr>
        </p:nvSpPr>
        <p:spPr>
          <a:xfrm>
            <a:off x="471488" y="487363"/>
            <a:ext cx="5915025" cy="17668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59FA60D-9B08-4362-A85A-E138201F77D3}"/>
              </a:ext>
            </a:extLst>
          </p:cNvPr>
          <p:cNvSpPr>
            <a:spLocks noGrp="1"/>
          </p:cNvSpPr>
          <p:nvPr>
            <p:ph type="body" idx="1"/>
          </p:nvPr>
        </p:nvSpPr>
        <p:spPr>
          <a:xfrm>
            <a:off x="471488" y="2433638"/>
            <a:ext cx="5915025" cy="580231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E83491A-B0DB-48E4-BC79-E66EDF203B53}"/>
              </a:ext>
            </a:extLst>
          </p:cNvPr>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47348AA9-4960-40C6-8FC7-D51423465C0B}" type="datetime1">
              <a:rPr kumimoji="1" lang="ja-JP" altLang="en-US" smtClean="0"/>
              <a:t>2022/2/6</a:t>
            </a:fld>
            <a:endParaRPr kumimoji="1" lang="ja-JP" altLang="en-US"/>
          </a:p>
        </p:txBody>
      </p:sp>
      <p:sp>
        <p:nvSpPr>
          <p:cNvPr id="5" name="フッター プレースホルダー 4">
            <a:extLst>
              <a:ext uri="{FF2B5EF4-FFF2-40B4-BE49-F238E27FC236}">
                <a16:creationId xmlns:a16="http://schemas.microsoft.com/office/drawing/2014/main" id="{2DD46659-19C8-457A-BA4F-DAEA2D1C2FF9}"/>
              </a:ext>
            </a:extLst>
          </p:cNvPr>
          <p:cNvSpPr>
            <a:spLocks noGrp="1"/>
          </p:cNvSpPr>
          <p:nvPr>
            <p:ph type="ftr" sz="quarter" idx="3"/>
          </p:nvPr>
        </p:nvSpPr>
        <p:spPr>
          <a:xfrm>
            <a:off x="2528385" y="8732335"/>
            <a:ext cx="2314575" cy="485775"/>
          </a:xfrm>
          <a:prstGeom prst="rect">
            <a:avLst/>
          </a:prstGeom>
        </p:spPr>
        <p:txBody>
          <a:bodyPr vert="horz" lIns="91440" tIns="45720" rIns="91440" bIns="45720" rtlCol="0" anchor="ctr"/>
          <a:lstStyle>
            <a:lvl1pPr algn="ctr">
              <a:defRPr sz="10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a:t>自閉症ｅサービス＠大阪　</a:t>
            </a:r>
            <a:r>
              <a:rPr kumimoji="1" lang="en-US" altLang="ja-JP"/>
              <a:t>2020.3</a:t>
            </a:r>
            <a:r>
              <a:rPr kumimoji="1" lang="ja-JP" altLang="en-US"/>
              <a:t>版</a:t>
            </a:r>
            <a:endParaRPr kumimoji="1" lang="ja-JP" altLang="en-US" dirty="0"/>
          </a:p>
        </p:txBody>
      </p:sp>
      <p:sp>
        <p:nvSpPr>
          <p:cNvPr id="6" name="スライド番号プレースホルダー 5">
            <a:extLst>
              <a:ext uri="{FF2B5EF4-FFF2-40B4-BE49-F238E27FC236}">
                <a16:creationId xmlns:a16="http://schemas.microsoft.com/office/drawing/2014/main" id="{CE8D4987-16E1-4070-A76C-F48562781DC5}"/>
              </a:ext>
            </a:extLst>
          </p:cNvPr>
          <p:cNvSpPr>
            <a:spLocks noGrp="1"/>
          </p:cNvSpPr>
          <p:nvPr>
            <p:ph type="sldNum" sz="quarter" idx="4"/>
          </p:nvPr>
        </p:nvSpPr>
        <p:spPr>
          <a:xfrm>
            <a:off x="5100135" y="8732335"/>
            <a:ext cx="154305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1D396618-274E-4F38-8DEA-47B747637ADA}" type="slidenum">
              <a:rPr kumimoji="1" lang="ja-JP" altLang="en-US" smtClean="0"/>
              <a:t>‹#›</a:t>
            </a:fld>
            <a:endParaRPr kumimoji="1" lang="ja-JP" altLang="en-US"/>
          </a:p>
        </p:txBody>
      </p:sp>
    </p:spTree>
    <p:extLst>
      <p:ext uri="{BB962C8B-B14F-4D97-AF65-F5344CB8AC3E}">
        <p14:creationId xmlns:p14="http://schemas.microsoft.com/office/powerpoint/2010/main" val="3926173712"/>
      </p:ext>
    </p:extLst>
  </p:cSld>
  <p:clrMap bg1="lt1" tx1="dk1" bg2="lt2" tx2="dk2" accent1="accent1" accent2="accent2" accent3="accent3" accent4="accent4" accent5="accent5" accent6="accent6" hlink="hlink" folHlink="folHlink"/>
  <p:sldLayoutIdLst>
    <p:sldLayoutId id="2147483696" r:id="rId1"/>
    <p:sldLayoutId id="2147483700" r:id="rId2"/>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39F0898-F580-409B-A591-10DAC20A5D2A}"/>
              </a:ext>
            </a:extLst>
          </p:cNvPr>
          <p:cNvSpPr/>
          <p:nvPr/>
        </p:nvSpPr>
        <p:spPr>
          <a:xfrm>
            <a:off x="409380" y="285997"/>
            <a:ext cx="6074608" cy="691249"/>
          </a:xfrm>
          <a:prstGeom prst="rect">
            <a:avLst/>
          </a:prstGeom>
          <a:solidFill>
            <a:schemeClr val="accent4">
              <a:lumMod val="40000"/>
              <a:lumOff val="60000"/>
            </a:schemeClr>
          </a:solidFill>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自閉症ｅサービス全国ネット　</a:t>
            </a:r>
            <a:r>
              <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r>
              <a:rPr kumimoji="1"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機関連携パス　</a:t>
            </a: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申込書①</a:t>
            </a:r>
            <a:endPar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（メール添付用：パスワード設定し、①②同時送信）　　　</a:t>
            </a:r>
            <a:endPar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Rectangle 11">
            <a:extLst>
              <a:ext uri="{FF2B5EF4-FFF2-40B4-BE49-F238E27FC236}">
                <a16:creationId xmlns:a16="http://schemas.microsoft.com/office/drawing/2014/main" id="{8E5E9E9B-C5D3-4A8F-A813-DE23DD31087F}"/>
              </a:ext>
            </a:extLst>
          </p:cNvPr>
          <p:cNvSpPr>
            <a:spLocks noChangeArrowheads="1"/>
          </p:cNvSpPr>
          <p:nvPr/>
        </p:nvSpPr>
        <p:spPr bwMode="auto">
          <a:xfrm>
            <a:off x="537714" y="2323529"/>
            <a:ext cx="5868071" cy="5109091"/>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ja-JP" altLang="en-US" sz="1400" b="1" dirty="0">
                <a:latin typeface="Meiryo UI" panose="020B0604030504040204" pitchFamily="50" charset="-128"/>
                <a:ea typeface="Meiryo UI" panose="020B0604030504040204" pitchFamily="50" charset="-128"/>
              </a:rPr>
              <a:t>①年間パス登録代表者氏名（フリガナ）：</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②代表者の連絡・登録用</a:t>
            </a:r>
            <a:r>
              <a:rPr lang="en-US" altLang="ja-JP" sz="1400" b="1" dirty="0">
                <a:latin typeface="Meiryo UI" panose="020B0604030504040204" pitchFamily="50" charset="-128"/>
                <a:ea typeface="Meiryo UI" panose="020B0604030504040204" pitchFamily="50" charset="-128"/>
              </a:rPr>
              <a:t>e-mail</a:t>
            </a:r>
            <a:r>
              <a:rPr lang="ja-JP" altLang="en-US" sz="1400" b="1" dirty="0">
                <a:latin typeface="Meiryo UI" panose="020B0604030504040204" pitchFamily="50" charset="-128"/>
                <a:ea typeface="Meiryo UI" panose="020B0604030504040204" pitchFamily="50" charset="-128"/>
              </a:rPr>
              <a:t>（１つのみ）：</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③代表者の連絡・登録先住所・電話番号（いずれかに✅）</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□職場（職場名：　　　　　　　　　　　　　　　　　　　　）</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□その他（　　　　　　　　　　　　　　　　　　　　　　　　　）</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住所：〒　　　　　　</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職場電話：</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代表者個人携帯電話：</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④機関連携パスとしてメイン登録する地域ｅサービス（いずれかに✅）</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□大阪・奈良　　　□その他（　　　　　　　　　　　　　　）</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⑤パートナーシップ協定（いずれかに✅）</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＊未締結の場合、機関連携パスは申込できません。</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□締結済み　　　　　□今年度締結予定（同意書送付済み）</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（協定機関名：　　　　　　　　　　　　　　　　　　　　　　）　</a:t>
            </a:r>
            <a:endParaRPr lang="en-US" altLang="ja-JP" sz="14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＊ご質問等は、全国ネット事務局にお願いします。</a:t>
            </a:r>
            <a:endParaRPr lang="en-US" altLang="ja-JP" sz="1400" b="1" dirty="0">
              <a:latin typeface="Meiryo UI" panose="020B0604030504040204" pitchFamily="50" charset="-128"/>
              <a:ea typeface="Meiryo UI" panose="020B0604030504040204" pitchFamily="50" charset="-128"/>
            </a:endParaRPr>
          </a:p>
          <a:p>
            <a:r>
              <a:rPr lang="ja-JP" altLang="en-US" dirty="0">
                <a:solidFill>
                  <a:srgbClr val="FF0000"/>
                </a:solidFill>
              </a:rPr>
              <a:t>　　　</a:t>
            </a:r>
            <a:r>
              <a:rPr lang="en-US" altLang="ja-JP" dirty="0">
                <a:solidFill>
                  <a:srgbClr val="FF0000"/>
                </a:solidFill>
              </a:rPr>
              <a:t>e.service.jimukyoku@gmail.com </a:t>
            </a:r>
            <a:r>
              <a:rPr lang="ja-JP" altLang="en-US" dirty="0">
                <a:solidFill>
                  <a:srgbClr val="FF0000"/>
                </a:solidFill>
              </a:rPr>
              <a:t>　</a:t>
            </a:r>
          </a:p>
        </p:txBody>
      </p:sp>
      <p:sp>
        <p:nvSpPr>
          <p:cNvPr id="21" name="横巻き 20">
            <a:extLst>
              <a:ext uri="{FF2B5EF4-FFF2-40B4-BE49-F238E27FC236}">
                <a16:creationId xmlns:a16="http://schemas.microsoft.com/office/drawing/2014/main" id="{EDCF43CB-9074-4EF2-9BC5-6612FEC7881C}"/>
              </a:ext>
            </a:extLst>
          </p:cNvPr>
          <p:cNvSpPr>
            <a:spLocks noChangeArrowheads="1"/>
          </p:cNvSpPr>
          <p:nvPr/>
        </p:nvSpPr>
        <p:spPr bwMode="auto">
          <a:xfrm>
            <a:off x="471488" y="977245"/>
            <a:ext cx="5868071" cy="1347517"/>
          </a:xfrm>
          <a:prstGeom prst="horizontalScroll">
            <a:avLst>
              <a:gd name="adj" fmla="val 7517"/>
            </a:avLst>
          </a:prstGeom>
          <a:noFill/>
          <a:ln w="3175">
            <a:solidFill>
              <a:schemeClr val="tx1">
                <a:lumMod val="50000"/>
                <a:lumOff val="50000"/>
              </a:schemeClr>
            </a:solidFill>
            <a:prstDash val="sysDot"/>
            <a:bevel/>
            <a:headEnd/>
            <a:tailEnd/>
          </a:ln>
        </p:spPr>
        <p:txBody>
          <a:bodyPr rot="0" vert="horz" wrap="square" lIns="74295" tIns="8890" rIns="74295" bIns="8890" anchor="t" anchorCtr="0" upright="1">
            <a:noAutofit/>
          </a:bodyPr>
          <a:lstStyle/>
          <a:p>
            <a:pPr algn="just">
              <a:spcAft>
                <a:spcPts val="0"/>
              </a:spcAf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●必要事項をご記入の上</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、メール添付で全国ネット事務局に送信してください。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●ファイルデータを保護するため、ファイルにパスワード設定をし、別メールでパスワード（申込者</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が設定）を全国ネット事務局にお送りください。</a:t>
            </a:r>
            <a:endPar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●申込書①②を確認後、全国ネット事務局より、機関連携パスの費用額と振込口座を代表</a:t>
            </a:r>
            <a:endPar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者メールアドレスにご連絡します。機関名及び代表者氏名を明記して振込をお願いします。</a:t>
            </a:r>
            <a:endPar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●入金確認後、事務局より代表者に、登録者全員の年間パス</a:t>
            </a:r>
            <a:r>
              <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ID</a:t>
            </a: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をお送りします。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3D3A378C-AED7-4D36-A90D-70E0A00878D1}"/>
              </a:ext>
            </a:extLst>
          </p:cNvPr>
          <p:cNvSpPr/>
          <p:nvPr/>
        </p:nvSpPr>
        <p:spPr>
          <a:xfrm>
            <a:off x="749613" y="7431387"/>
            <a:ext cx="5868071" cy="553998"/>
          </a:xfrm>
          <a:prstGeom prst="rect">
            <a:avLst/>
          </a:prstGeom>
        </p:spPr>
        <p:txBody>
          <a:bodyPr wrap="square">
            <a:spAutoFit/>
          </a:bodyPr>
          <a:lstStyle/>
          <a:p>
            <a:pPr indent="1143000"/>
            <a:r>
              <a:rPr lang="en-US" altLang="ja-JP" sz="1000" kern="50" dirty="0">
                <a:latin typeface="Meiryo UI" panose="020B0604030504040204" pitchFamily="50" charset="-128"/>
                <a:ea typeface="Meiryo UI" panose="020B0604030504040204" pitchFamily="50" charset="-128"/>
                <a:cs typeface="Century" panose="02040604050505020304" pitchFamily="18" charset="0"/>
              </a:rPr>
              <a:t>※</a:t>
            </a:r>
            <a:r>
              <a:rPr lang="ja-JP" altLang="ja-JP" sz="1000" kern="50" dirty="0">
                <a:latin typeface="Meiryo UI" panose="020B0604030504040204" pitchFamily="50" charset="-128"/>
                <a:ea typeface="Meiryo UI" panose="020B0604030504040204" pitchFamily="50" charset="-128"/>
                <a:cs typeface="Century" panose="02040604050505020304" pitchFamily="18" charset="0"/>
              </a:rPr>
              <a:t>この</a:t>
            </a:r>
            <a:r>
              <a:rPr lang="ja-JP" altLang="en-US" sz="1000" kern="50" dirty="0">
                <a:latin typeface="Meiryo UI" panose="020B0604030504040204" pitchFamily="50" charset="-128"/>
                <a:ea typeface="Meiryo UI" panose="020B0604030504040204" pitchFamily="50" charset="-128"/>
                <a:cs typeface="Century" panose="02040604050505020304" pitchFamily="18" charset="0"/>
              </a:rPr>
              <a:t>申込書</a:t>
            </a:r>
            <a:r>
              <a:rPr lang="ja-JP" altLang="ja-JP" sz="1000" kern="50" dirty="0">
                <a:latin typeface="Meiryo UI" panose="020B0604030504040204" pitchFamily="50" charset="-128"/>
                <a:ea typeface="Meiryo UI" panose="020B0604030504040204" pitchFamily="50" charset="-128"/>
                <a:cs typeface="Century" panose="02040604050505020304" pitchFamily="18" charset="0"/>
              </a:rPr>
              <a:t>は、個人情報保護法にのっとり、</a:t>
            </a:r>
            <a:r>
              <a:rPr lang="en-US" altLang="ja-JP" sz="1000" kern="50" dirty="0">
                <a:latin typeface="Meiryo UI" panose="020B0604030504040204" pitchFamily="50" charset="-128"/>
                <a:ea typeface="Meiryo UI" panose="020B0604030504040204" pitchFamily="50" charset="-128"/>
                <a:cs typeface="Century" panose="02040604050505020304" pitchFamily="18" charset="0"/>
              </a:rPr>
              <a:t>e</a:t>
            </a:r>
            <a:r>
              <a:rPr lang="ja-JP" altLang="en-US" sz="1000" kern="50" dirty="0">
                <a:latin typeface="Meiryo UI" panose="020B0604030504040204" pitchFamily="50" charset="-128"/>
                <a:ea typeface="Meiryo UI" panose="020B0604030504040204" pitchFamily="50" charset="-128"/>
                <a:cs typeface="Century" panose="02040604050505020304" pitchFamily="18" charset="0"/>
              </a:rPr>
              <a:t>サービス事業以外</a:t>
            </a:r>
            <a:r>
              <a:rPr lang="ja-JP" altLang="ja-JP" sz="1000" kern="50" dirty="0">
                <a:latin typeface="Meiryo UI" panose="020B0604030504040204" pitchFamily="50" charset="-128"/>
                <a:ea typeface="Meiryo UI" panose="020B0604030504040204" pitchFamily="50" charset="-128"/>
                <a:cs typeface="Century" panose="02040604050505020304" pitchFamily="18" charset="0"/>
              </a:rPr>
              <a:t>には使用いたしません。</a:t>
            </a:r>
            <a:endParaRPr lang="en-US" altLang="ja-JP" sz="1000" kern="50" dirty="0">
              <a:latin typeface="Meiryo UI" panose="020B0604030504040204" pitchFamily="50" charset="-128"/>
              <a:ea typeface="Meiryo UI" panose="020B0604030504040204" pitchFamily="50" charset="-128"/>
              <a:cs typeface="Century" panose="02040604050505020304" pitchFamily="18" charset="0"/>
            </a:endParaRPr>
          </a:p>
          <a:p>
            <a:pPr indent="1143000"/>
            <a:r>
              <a:rPr lang="en-US" altLang="ja-JP" sz="1000" kern="5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50" dirty="0">
                <a:effectLst/>
                <a:latin typeface="Meiryo UI" panose="020B0604030504040204" pitchFamily="50" charset="-128"/>
                <a:ea typeface="Meiryo UI" panose="020B0604030504040204" pitchFamily="50" charset="-128"/>
                <a:cs typeface="Times New Roman" panose="02020603050405020304" pitchFamily="18" charset="0"/>
              </a:rPr>
              <a:t>必要に応じて、各地域のｅサービス事務局と情報共有させていただきます。</a:t>
            </a:r>
            <a:endParaRPr lang="en-US" altLang="ja-JP" sz="1000" kern="50" dirty="0">
              <a:effectLst/>
              <a:latin typeface="Meiryo UI" panose="020B0604030504040204" pitchFamily="50" charset="-128"/>
              <a:ea typeface="Meiryo UI" panose="020B0604030504040204" pitchFamily="50" charset="-128"/>
              <a:cs typeface="Times New Roman" panose="02020603050405020304" pitchFamily="18" charset="0"/>
            </a:endParaRPr>
          </a:p>
          <a:p>
            <a:pPr indent="1143000"/>
            <a:r>
              <a:rPr lang="en-US" altLang="ja-JP" sz="1000" kern="5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50" dirty="0">
                <a:effectLst/>
                <a:latin typeface="Meiryo UI" panose="020B0604030504040204" pitchFamily="50" charset="-128"/>
                <a:ea typeface="Meiryo UI" panose="020B0604030504040204" pitchFamily="50" charset="-128"/>
                <a:cs typeface="Times New Roman" panose="02020603050405020304" pitchFamily="18" charset="0"/>
              </a:rPr>
              <a:t>メイン登録された地域ｅサービスより、随時「ローカルプログラム」をご案内いたします。</a:t>
            </a:r>
            <a:endPar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20" name="グループ化 19">
            <a:extLst>
              <a:ext uri="{FF2B5EF4-FFF2-40B4-BE49-F238E27FC236}">
                <a16:creationId xmlns:a16="http://schemas.microsoft.com/office/drawing/2014/main" id="{D4F46F3D-EC46-47AB-96FF-CCD7695AF2F9}"/>
              </a:ext>
            </a:extLst>
          </p:cNvPr>
          <p:cNvGrpSpPr/>
          <p:nvPr/>
        </p:nvGrpSpPr>
        <p:grpSpPr>
          <a:xfrm>
            <a:off x="172638" y="7960523"/>
            <a:ext cx="6311350" cy="897480"/>
            <a:chOff x="263626" y="7754930"/>
            <a:chExt cx="6311350" cy="897480"/>
          </a:xfrm>
        </p:grpSpPr>
        <p:sp>
          <p:nvSpPr>
            <p:cNvPr id="24" name="正方形/長方形 23">
              <a:extLst>
                <a:ext uri="{FF2B5EF4-FFF2-40B4-BE49-F238E27FC236}">
                  <a16:creationId xmlns:a16="http://schemas.microsoft.com/office/drawing/2014/main" id="{E3CFCFC1-673B-43D6-BBDC-279AE9C03324}"/>
                </a:ext>
              </a:extLst>
            </p:cNvPr>
            <p:cNvSpPr>
              <a:spLocks noChangeArrowheads="1"/>
            </p:cNvSpPr>
            <p:nvPr/>
          </p:nvSpPr>
          <p:spPr bwMode="auto">
            <a:xfrm>
              <a:off x="1092992" y="7754931"/>
              <a:ext cx="5481984" cy="897479"/>
            </a:xfrm>
            <a:prstGeom prst="rect">
              <a:avLst/>
            </a:prstGeom>
            <a:noFill/>
            <a:ln w="38100">
              <a:solidFill>
                <a:srgbClr val="F79646"/>
              </a:solidFill>
              <a:miter lim="800000"/>
              <a:headEnd/>
              <a:tailEnd/>
            </a:ln>
          </p:spPr>
          <p:txBody>
            <a:bodyPr vert="horz" wrap="square" lIns="74295" tIns="8890" rIns="74295" bIns="8890" numCol="1" anchor="ctr" anchorCtr="0" compatLnSpc="1">
              <a:prstTxWarp prst="textNoShape">
                <a:avLst/>
              </a:prstTxWarp>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自閉症ｅサービス</a:t>
              </a:r>
              <a:r>
                <a:rPr kumimoji="0"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全国ネット事務局</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（谷町</a:t>
              </a:r>
              <a:r>
                <a:rPr kumimoji="0"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オフィス）</a:t>
              </a:r>
              <a:endParaRPr kumimoji="0"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542-0062</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大阪市中央区上本町西</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3-3-28</a:t>
              </a:r>
              <a:r>
                <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FAX</a:t>
              </a:r>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06-6777-2624</a:t>
              </a:r>
            </a:p>
            <a:p>
              <a:pPr lvl="0" defTabSz="914400"/>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e-mail</a:t>
              </a:r>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e.service.jimukyoku@gmail.com </a:t>
              </a:r>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（なるべくメールでお問い合わせください）</a:t>
              </a:r>
              <a:endPar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HP</a:t>
              </a:r>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http://www.jiheishou-e.com/</a:t>
              </a:r>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26" name="Picture 2" descr="特定非営利活動法人自閉症eサービス">
              <a:extLst>
                <a:ext uri="{FF2B5EF4-FFF2-40B4-BE49-F238E27FC236}">
                  <a16:creationId xmlns:a16="http://schemas.microsoft.com/office/drawing/2014/main" id="{92F8DE1F-DFBD-444D-BBFF-6B48D28015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6547"/>
            <a:stretch/>
          </p:blipFill>
          <p:spPr bwMode="auto">
            <a:xfrm>
              <a:off x="263626" y="7754930"/>
              <a:ext cx="1172957" cy="897479"/>
            </a:xfrm>
            <a:prstGeom prst="rect">
              <a:avLst/>
            </a:prstGeom>
            <a:noFill/>
            <a:extLst>
              <a:ext uri="{909E8E84-426E-40DD-AFC4-6F175D3DCCD1}">
                <a14:hiddenFill xmlns:a14="http://schemas.microsoft.com/office/drawing/2010/main">
                  <a:solidFill>
                    <a:srgbClr val="FFFFFF"/>
                  </a:solidFill>
                </a14:hiddenFill>
              </a:ext>
            </a:extLst>
          </p:spPr>
        </p:pic>
      </p:grpSp>
      <p:sp>
        <p:nvSpPr>
          <p:cNvPr id="27" name="フッター プレースホルダー 1">
            <a:extLst>
              <a:ext uri="{FF2B5EF4-FFF2-40B4-BE49-F238E27FC236}">
                <a16:creationId xmlns:a16="http://schemas.microsoft.com/office/drawing/2014/main" id="{372A5EC6-3FD8-49C1-A91B-585C2515F766}"/>
              </a:ext>
            </a:extLst>
          </p:cNvPr>
          <p:cNvSpPr>
            <a:spLocks noGrp="1"/>
          </p:cNvSpPr>
          <p:nvPr>
            <p:ph type="ftr" sz="quarter" idx="11"/>
          </p:nvPr>
        </p:nvSpPr>
        <p:spPr>
          <a:xfrm>
            <a:off x="2196791" y="8732335"/>
            <a:ext cx="2549918" cy="485775"/>
          </a:xfrm>
        </p:spPr>
        <p:txBody>
          <a:bodyPr/>
          <a:lstStyle/>
          <a:p>
            <a:r>
              <a:rPr kumimoji="1" lang="ja-JP" altLang="en-US" dirty="0"/>
              <a:t>自閉症ｅサービス全国ネット　</a:t>
            </a:r>
            <a:r>
              <a:rPr kumimoji="1" lang="en-US" altLang="ja-JP" dirty="0"/>
              <a:t>2022.2</a:t>
            </a:r>
            <a:r>
              <a:rPr kumimoji="1" lang="ja-JP" altLang="en-US" dirty="0"/>
              <a:t>版</a:t>
            </a:r>
          </a:p>
        </p:txBody>
      </p:sp>
      <p:sp>
        <p:nvSpPr>
          <p:cNvPr id="2" name="吹き出し: 四角形 1">
            <a:extLst>
              <a:ext uri="{FF2B5EF4-FFF2-40B4-BE49-F238E27FC236}">
                <a16:creationId xmlns:a16="http://schemas.microsoft.com/office/drawing/2014/main" id="{34623F9A-0199-494C-98B3-BF2B3ACC91F0}"/>
              </a:ext>
            </a:extLst>
          </p:cNvPr>
          <p:cNvSpPr/>
          <p:nvPr/>
        </p:nvSpPr>
        <p:spPr>
          <a:xfrm>
            <a:off x="7181850" y="2484425"/>
            <a:ext cx="3429000" cy="1175405"/>
          </a:xfrm>
          <a:prstGeom prst="wedgeRectCallout">
            <a:avLst>
              <a:gd name="adj1" fmla="val -70285"/>
              <a:gd name="adj2" fmla="val 10880"/>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赤枠に年間パス登録する際の登録代表者とパートナーシップ協定機関の情報をご記入ください。</a:t>
            </a:r>
          </a:p>
        </p:txBody>
      </p:sp>
      <p:sp>
        <p:nvSpPr>
          <p:cNvPr id="15" name="吹き出し: 四角形 14">
            <a:extLst>
              <a:ext uri="{FF2B5EF4-FFF2-40B4-BE49-F238E27FC236}">
                <a16:creationId xmlns:a16="http://schemas.microsoft.com/office/drawing/2014/main" id="{8BFAD496-5A31-47A3-AD57-E4B540610EEC}"/>
              </a:ext>
            </a:extLst>
          </p:cNvPr>
          <p:cNvSpPr/>
          <p:nvPr/>
        </p:nvSpPr>
        <p:spPr>
          <a:xfrm>
            <a:off x="7181850" y="3782055"/>
            <a:ext cx="3429000" cy="2055565"/>
          </a:xfrm>
          <a:prstGeom prst="wedgeRectCallout">
            <a:avLst>
              <a:gd name="adj1" fmla="val -71792"/>
              <a:gd name="adj2" fmla="val -39659"/>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連絡・登録用ｅ</a:t>
            </a:r>
            <a:r>
              <a:rPr kumimoji="1" lang="en-US" altLang="ja-JP" dirty="0"/>
              <a:t>-mail</a:t>
            </a:r>
            <a:r>
              <a:rPr kumimoji="1" lang="ja-JP" altLang="en-US" dirty="0"/>
              <a:t>アドレスに、ｅサービスから適時連絡をさせていただきます。添付ファイルの送付や</a:t>
            </a:r>
            <a:r>
              <a:rPr kumimoji="1" lang="en-US" altLang="ja-JP" dirty="0"/>
              <a:t>ZOOM</a:t>
            </a:r>
            <a:r>
              <a:rPr kumimoji="1" lang="ja-JP" altLang="en-US" dirty="0"/>
              <a:t>受講にも使いますので、携帯電話やスマホ専用のメールアドレスはなるべくお控えください。</a:t>
            </a:r>
          </a:p>
        </p:txBody>
      </p:sp>
      <p:sp>
        <p:nvSpPr>
          <p:cNvPr id="16" name="吹き出し: 四角形 15">
            <a:extLst>
              <a:ext uri="{FF2B5EF4-FFF2-40B4-BE49-F238E27FC236}">
                <a16:creationId xmlns:a16="http://schemas.microsoft.com/office/drawing/2014/main" id="{0A4D01ED-C9B4-4F15-9B0C-B09A6B5E026B}"/>
              </a:ext>
            </a:extLst>
          </p:cNvPr>
          <p:cNvSpPr/>
          <p:nvPr/>
        </p:nvSpPr>
        <p:spPr>
          <a:xfrm>
            <a:off x="7181850" y="5981027"/>
            <a:ext cx="3429000" cy="2055565"/>
          </a:xfrm>
          <a:prstGeom prst="wedgeRectCallout">
            <a:avLst>
              <a:gd name="adj1" fmla="val -70642"/>
              <a:gd name="adj2" fmla="val -51706"/>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登録する地域ｅサービスを、下記から</a:t>
            </a:r>
            <a:r>
              <a:rPr kumimoji="1" lang="en-US" altLang="ja-JP" dirty="0"/>
              <a:t>1</a:t>
            </a:r>
            <a:r>
              <a:rPr kumimoji="1" lang="ja-JP" altLang="en-US" dirty="0"/>
              <a:t>つお選びください。</a:t>
            </a:r>
            <a:endParaRPr kumimoji="1" lang="en-US" altLang="ja-JP" dirty="0"/>
          </a:p>
          <a:p>
            <a:r>
              <a:rPr kumimoji="1" lang="ja-JP" altLang="en-US" dirty="0"/>
              <a:t>＠おきなわ、＠やまぐち</a:t>
            </a:r>
            <a:endParaRPr kumimoji="1" lang="en-US" altLang="ja-JP" dirty="0"/>
          </a:p>
          <a:p>
            <a:r>
              <a:rPr kumimoji="1" lang="ja-JP" altLang="en-US" dirty="0"/>
              <a:t>＠大阪・奈良、＠京都・滋賀</a:t>
            </a:r>
            <a:endParaRPr kumimoji="1" lang="en-US" altLang="ja-JP" dirty="0"/>
          </a:p>
          <a:p>
            <a:r>
              <a:rPr kumimoji="1" lang="ja-JP" altLang="en-US" dirty="0"/>
              <a:t>＠ふくい、＠にいがた</a:t>
            </a:r>
            <a:endParaRPr kumimoji="1" lang="en-US" altLang="ja-JP" dirty="0"/>
          </a:p>
          <a:p>
            <a:r>
              <a:rPr kumimoji="1" lang="ja-JP" altLang="en-US" dirty="0"/>
              <a:t>＠しずおか、＠かながわ</a:t>
            </a:r>
            <a:endParaRPr kumimoji="1" lang="en-US" altLang="ja-JP" dirty="0"/>
          </a:p>
          <a:p>
            <a:r>
              <a:rPr kumimoji="1" lang="ja-JP" altLang="en-US" dirty="0"/>
              <a:t>＠せんだい、＠どうとう</a:t>
            </a:r>
          </a:p>
        </p:txBody>
      </p:sp>
      <p:sp>
        <p:nvSpPr>
          <p:cNvPr id="22" name="吹き出し: 四角形 21">
            <a:extLst>
              <a:ext uri="{FF2B5EF4-FFF2-40B4-BE49-F238E27FC236}">
                <a16:creationId xmlns:a16="http://schemas.microsoft.com/office/drawing/2014/main" id="{D2DD7B64-2239-407F-8D5A-7F3B59527013}"/>
              </a:ext>
            </a:extLst>
          </p:cNvPr>
          <p:cNvSpPr/>
          <p:nvPr/>
        </p:nvSpPr>
        <p:spPr>
          <a:xfrm>
            <a:off x="7181850" y="172113"/>
            <a:ext cx="3429000" cy="2152650"/>
          </a:xfrm>
          <a:prstGeom prst="wedgeRectCallout">
            <a:avLst>
              <a:gd name="adj1" fmla="val -72189"/>
              <a:gd name="adj2" fmla="val 11801"/>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パスワード設定</a:t>
            </a:r>
            <a:endParaRPr kumimoji="1" lang="en-US" altLang="ja-JP" dirty="0"/>
          </a:p>
          <a:p>
            <a:r>
              <a:rPr kumimoji="1" lang="ja-JP" altLang="en-US" dirty="0"/>
              <a:t>①</a:t>
            </a:r>
            <a:r>
              <a:rPr kumimoji="1" lang="en-US" altLang="ja-JP" dirty="0"/>
              <a:t>[</a:t>
            </a:r>
            <a:r>
              <a:rPr kumimoji="1" lang="ja-JP" altLang="en-US" dirty="0"/>
              <a:t>ファイル</a:t>
            </a:r>
            <a:r>
              <a:rPr kumimoji="1" lang="en-US" altLang="ja-JP" dirty="0"/>
              <a:t>]</a:t>
            </a:r>
            <a:r>
              <a:rPr kumimoji="1" lang="ja-JP" altLang="en-US" dirty="0"/>
              <a:t>、</a:t>
            </a:r>
            <a:r>
              <a:rPr kumimoji="1" lang="en-US" altLang="ja-JP" dirty="0"/>
              <a:t>[</a:t>
            </a:r>
            <a:r>
              <a:rPr kumimoji="1" lang="ja-JP" altLang="en-US" dirty="0"/>
              <a:t>情報</a:t>
            </a:r>
            <a:r>
              <a:rPr kumimoji="1" lang="en-US" altLang="ja-JP" dirty="0"/>
              <a:t>]</a:t>
            </a:r>
            <a:r>
              <a:rPr kumimoji="1" lang="ja-JP" altLang="en-US" dirty="0"/>
              <a:t>、</a:t>
            </a:r>
            <a:r>
              <a:rPr kumimoji="1" lang="en-US" altLang="ja-JP" dirty="0"/>
              <a:t>[</a:t>
            </a:r>
            <a:r>
              <a:rPr kumimoji="1" lang="ja-JP" altLang="en-US" dirty="0"/>
              <a:t>プレゼンテーションの保護</a:t>
            </a:r>
            <a:r>
              <a:rPr kumimoji="1" lang="en-US" altLang="ja-JP" dirty="0"/>
              <a:t>]</a:t>
            </a:r>
            <a:r>
              <a:rPr kumimoji="1" lang="ja-JP" altLang="en-US" dirty="0"/>
              <a:t>、</a:t>
            </a:r>
            <a:r>
              <a:rPr kumimoji="1" lang="en-US" altLang="ja-JP" dirty="0"/>
              <a:t>[</a:t>
            </a:r>
            <a:r>
              <a:rPr kumimoji="1" lang="ja-JP" altLang="en-US" dirty="0"/>
              <a:t>パスワードを使用して暗号化</a:t>
            </a:r>
            <a:r>
              <a:rPr kumimoji="1" lang="en-US" altLang="ja-JP" dirty="0"/>
              <a:t>]</a:t>
            </a:r>
            <a:r>
              <a:rPr kumimoji="1" lang="ja-JP" altLang="en-US" dirty="0"/>
              <a:t>の順</a:t>
            </a:r>
            <a:endParaRPr kumimoji="1" lang="en-US" altLang="ja-JP" dirty="0"/>
          </a:p>
          <a:p>
            <a:r>
              <a:rPr kumimoji="1" lang="ja-JP" altLang="en-US" dirty="0"/>
              <a:t>②パスワードを入力し、もう一度入力して確認</a:t>
            </a:r>
            <a:endParaRPr kumimoji="1" lang="en-US" altLang="ja-JP" dirty="0"/>
          </a:p>
          <a:p>
            <a:r>
              <a:rPr kumimoji="1" lang="ja-JP" altLang="en-US" dirty="0"/>
              <a:t>③ファイルを保存</a:t>
            </a:r>
          </a:p>
        </p:txBody>
      </p:sp>
    </p:spTree>
    <p:extLst>
      <p:ext uri="{BB962C8B-B14F-4D97-AF65-F5344CB8AC3E}">
        <p14:creationId xmlns:p14="http://schemas.microsoft.com/office/powerpoint/2010/main" val="683563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39F0898-F580-409B-A591-10DAC20A5D2A}"/>
              </a:ext>
            </a:extLst>
          </p:cNvPr>
          <p:cNvSpPr/>
          <p:nvPr/>
        </p:nvSpPr>
        <p:spPr>
          <a:xfrm>
            <a:off x="391695" y="229987"/>
            <a:ext cx="6074608" cy="709499"/>
          </a:xfrm>
          <a:prstGeom prst="rect">
            <a:avLst/>
          </a:prstGeom>
          <a:solidFill>
            <a:schemeClr val="accent4">
              <a:lumMod val="40000"/>
              <a:lumOff val="60000"/>
            </a:schemeClr>
          </a:solidFill>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自閉症ｅサービス全国ネット　</a:t>
            </a:r>
            <a:r>
              <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r>
              <a:rPr kumimoji="1"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機関連携パス　</a:t>
            </a: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申込書②</a:t>
            </a:r>
            <a:endPar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メール添付用：パスワード設定し、①②同時送信　　　</a:t>
            </a:r>
            <a:endPar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Rectangle 11">
            <a:extLst>
              <a:ext uri="{FF2B5EF4-FFF2-40B4-BE49-F238E27FC236}">
                <a16:creationId xmlns:a16="http://schemas.microsoft.com/office/drawing/2014/main" id="{8E5E9E9B-C5D3-4A8F-A813-DE23DD31087F}"/>
              </a:ext>
            </a:extLst>
          </p:cNvPr>
          <p:cNvSpPr>
            <a:spLocks noChangeArrowheads="1"/>
          </p:cNvSpPr>
          <p:nvPr/>
        </p:nvSpPr>
        <p:spPr bwMode="auto">
          <a:xfrm>
            <a:off x="471488" y="3357563"/>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dirty="0"/>
          </a:p>
        </p:txBody>
      </p:sp>
      <p:graphicFrame>
        <p:nvGraphicFramePr>
          <p:cNvPr id="10" name="表 9">
            <a:extLst>
              <a:ext uri="{FF2B5EF4-FFF2-40B4-BE49-F238E27FC236}">
                <a16:creationId xmlns:a16="http://schemas.microsoft.com/office/drawing/2014/main" id="{48EAF7F7-4C15-461E-829D-50916BFE6B10}"/>
              </a:ext>
            </a:extLst>
          </p:cNvPr>
          <p:cNvGraphicFramePr>
            <a:graphicFrameLocks noGrp="1"/>
          </p:cNvGraphicFramePr>
          <p:nvPr>
            <p:extLst>
              <p:ext uri="{D42A27DB-BD31-4B8C-83A1-F6EECF244321}">
                <p14:modId xmlns:p14="http://schemas.microsoft.com/office/powerpoint/2010/main" val="3955564407"/>
              </p:ext>
            </p:extLst>
          </p:nvPr>
        </p:nvGraphicFramePr>
        <p:xfrm>
          <a:off x="391696" y="1578364"/>
          <a:ext cx="6074607" cy="7176843"/>
        </p:xfrm>
        <a:graphic>
          <a:graphicData uri="http://schemas.openxmlformats.org/drawingml/2006/table">
            <a:tbl>
              <a:tblPr>
                <a:tableStyleId>{8A107856-5554-42FB-B03E-39F5DBC370BA}</a:tableStyleId>
              </a:tblPr>
              <a:tblGrid>
                <a:gridCol w="2108443">
                  <a:extLst>
                    <a:ext uri="{9D8B030D-6E8A-4147-A177-3AD203B41FA5}">
                      <a16:colId xmlns:a16="http://schemas.microsoft.com/office/drawing/2014/main" val="3827123599"/>
                    </a:ext>
                  </a:extLst>
                </a:gridCol>
                <a:gridCol w="2725416">
                  <a:extLst>
                    <a:ext uri="{9D8B030D-6E8A-4147-A177-3AD203B41FA5}">
                      <a16:colId xmlns:a16="http://schemas.microsoft.com/office/drawing/2014/main" val="1612461569"/>
                    </a:ext>
                  </a:extLst>
                </a:gridCol>
                <a:gridCol w="1240748">
                  <a:extLst>
                    <a:ext uri="{9D8B030D-6E8A-4147-A177-3AD203B41FA5}">
                      <a16:colId xmlns:a16="http://schemas.microsoft.com/office/drawing/2014/main" val="20002"/>
                    </a:ext>
                  </a:extLst>
                </a:gridCol>
              </a:tblGrid>
              <a:tr h="524772">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050" b="1" kern="50" dirty="0">
                          <a:effectLst/>
                        </a:rPr>
                        <a:t>①登録代表者氏</a:t>
                      </a:r>
                      <a:r>
                        <a:rPr lang="ja-JP" altLang="ja-JP" sz="1050" b="1" kern="50" dirty="0">
                          <a:effectLst/>
                        </a:rPr>
                        <a:t>名</a:t>
                      </a:r>
                      <a:endParaRPr lang="en-US" altLang="ja-JP" sz="1200" b="1" kern="50" dirty="0">
                        <a:effectLst/>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000" b="1" kern="50" dirty="0">
                          <a:effectLst/>
                        </a:rPr>
                        <a:t>　　　　　　　　　　　　　　　　　　</a:t>
                      </a:r>
                      <a:endParaRPr lang="en-US" altLang="ja-JP" sz="1000" b="1" kern="50" dirty="0">
                        <a:effectLst/>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000" b="1" kern="50" dirty="0">
                          <a:effectLst/>
                        </a:rPr>
                        <a:t>　　　　　　　　　　　　　　　　　　　　　　　　</a:t>
                      </a:r>
                      <a:endParaRPr lang="en-US" altLang="ja-JP" sz="1000" b="1" kern="50" dirty="0">
                        <a:effectLst/>
                        <a:latin typeface="Meiryo UI" panose="020B0604030504040204" pitchFamily="50" charset="-128"/>
                        <a:ea typeface="Meiryo UI" panose="020B0604030504040204" pitchFamily="50" charset="-128"/>
                      </a:endParaRPr>
                    </a:p>
                  </a:txBody>
                  <a:tcPr marL="59876" marR="59876" marT="0" marB="0">
                    <a:solidFill>
                      <a:schemeClr val="bg1"/>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000" b="1" kern="50" dirty="0">
                          <a:effectLst/>
                          <a:latin typeface="Meiryo UI" panose="020B0604030504040204" pitchFamily="50" charset="-128"/>
                          <a:ea typeface="Meiryo UI" panose="020B0604030504040204" pitchFamily="50" charset="-128"/>
                        </a:rPr>
                        <a:t>パートナーシップ協定（予定）機関名</a:t>
                      </a:r>
                      <a:endParaRPr lang="en-US" altLang="ja-JP" sz="1000" b="1" kern="50" dirty="0">
                        <a:effectLst/>
                        <a:latin typeface="Meiryo UI" panose="020B0604030504040204" pitchFamily="50" charset="-128"/>
                        <a:ea typeface="Meiryo UI" panose="020B0604030504040204" pitchFamily="50" charset="-128"/>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altLang="ja-JP" sz="1000" b="1" kern="50" dirty="0">
                        <a:effectLst/>
                        <a:latin typeface="Meiryo UI" panose="020B0604030504040204" pitchFamily="50" charset="-128"/>
                        <a:ea typeface="Meiryo UI" panose="020B0604030504040204" pitchFamily="50" charset="-128"/>
                      </a:endParaRPr>
                    </a:p>
                  </a:txBody>
                  <a:tcPr marL="59876" marR="59876" marT="0" marB="0">
                    <a:solidFill>
                      <a:schemeClr val="bg1"/>
                    </a:solidFill>
                  </a:tcPr>
                </a:tc>
                <a:tc>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ja-JP" altLang="en-US" sz="1000" b="1" kern="50" dirty="0">
                          <a:effectLst/>
                          <a:latin typeface="Meiryo UI" panose="020B0604030504040204" pitchFamily="50" charset="-128"/>
                          <a:ea typeface="Meiryo UI" panose="020B0604030504040204" pitchFamily="50" charset="-128"/>
                        </a:rPr>
                        <a:t>事務局記載覧</a:t>
                      </a:r>
                      <a:endParaRPr lang="en-US" altLang="ja-JP" sz="1000" b="1" kern="50" dirty="0">
                        <a:effectLst/>
                        <a:latin typeface="Meiryo UI" panose="020B0604030504040204" pitchFamily="50" charset="-128"/>
                        <a:ea typeface="Meiryo UI" panose="020B0604030504040204" pitchFamily="50" charset="-128"/>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altLang="ja-JP" sz="1000" b="1" kern="50" dirty="0">
                        <a:effectLst/>
                        <a:latin typeface="Meiryo UI" panose="020B0604030504040204" pitchFamily="50" charset="-128"/>
                        <a:ea typeface="Meiryo UI" panose="020B0604030504040204" pitchFamily="50" charset="-128"/>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altLang="ja-JP" sz="1000" b="1" kern="50" dirty="0">
                        <a:effectLst/>
                        <a:latin typeface="Meiryo UI" panose="020B0604030504040204" pitchFamily="50" charset="-128"/>
                        <a:ea typeface="Meiryo UI" panose="020B0604030504040204" pitchFamily="50" charset="-128"/>
                      </a:endParaRPr>
                    </a:p>
                  </a:txBody>
                  <a:tcPr marL="59876" marR="59876" marT="0" marB="0">
                    <a:solidFill>
                      <a:schemeClr val="bg2"/>
                    </a:solidFill>
                  </a:tcPr>
                </a:tc>
                <a:extLst>
                  <a:ext uri="{0D108BD9-81ED-4DB2-BD59-A6C34878D82A}">
                    <a16:rowId xmlns:a16="http://schemas.microsoft.com/office/drawing/2014/main" val="4268647518"/>
                  </a:ext>
                </a:extLst>
              </a:tr>
              <a:tr h="196743">
                <a:tc gridSpan="3">
                  <a:txBody>
                    <a:bodyPr/>
                    <a:lstStyle/>
                    <a:p>
                      <a:r>
                        <a:rPr kumimoji="1" lang="ja-JP" altLang="en-US" sz="900" b="1" dirty="0">
                          <a:solidFill>
                            <a:srgbClr val="FF0000"/>
                          </a:solidFill>
                        </a:rPr>
                        <a:t>登録される方の氏名とｅ</a:t>
                      </a:r>
                      <a:r>
                        <a:rPr kumimoji="1" lang="en-US" altLang="ja-JP" sz="900" b="1" dirty="0">
                          <a:solidFill>
                            <a:srgbClr val="FF0000"/>
                          </a:solidFill>
                        </a:rPr>
                        <a:t>-mail</a:t>
                      </a:r>
                      <a:r>
                        <a:rPr kumimoji="1" lang="ja-JP" altLang="en-US" sz="900" b="1" dirty="0">
                          <a:solidFill>
                            <a:srgbClr val="FF0000"/>
                          </a:solidFill>
                        </a:rPr>
                        <a:t>を記入してください。登録者の年間パス</a:t>
                      </a:r>
                      <a:r>
                        <a:rPr kumimoji="1" lang="en-US" altLang="ja-JP" sz="900" b="1" dirty="0">
                          <a:solidFill>
                            <a:srgbClr val="FF0000"/>
                          </a:solidFill>
                        </a:rPr>
                        <a:t>ID</a:t>
                      </a:r>
                      <a:r>
                        <a:rPr kumimoji="1" lang="ja-JP" altLang="en-US" sz="900" b="1" dirty="0">
                          <a:solidFill>
                            <a:srgbClr val="FF0000"/>
                          </a:solidFill>
                        </a:rPr>
                        <a:t>は代表者宛てに送付します。</a:t>
                      </a:r>
                      <a:endParaRPr kumimoji="1" lang="en-US" altLang="ja-JP" sz="9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59876" marR="59876" marT="0" marB="0" anchor="ctr">
                    <a:solidFill>
                      <a:schemeClr val="bg1"/>
                    </a:solidFill>
                  </a:tcPr>
                </a:tc>
                <a:tc hMerge="1">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BFBFB"/>
                    </a:solidFill>
                  </a:tcPr>
                </a:tc>
                <a:tc hMerge="1">
                  <a:txBody>
                    <a:bodyPr/>
                    <a:lstStyle/>
                    <a:p>
                      <a:endParaRPr kumimoji="1" lang="ja-JP" altLang="en-US"/>
                    </a:p>
                  </a:txBody>
                  <a:tcPr/>
                </a:tc>
                <a:extLst>
                  <a:ext uri="{0D108BD9-81ED-4DB2-BD59-A6C34878D82A}">
                    <a16:rowId xmlns:a16="http://schemas.microsoft.com/office/drawing/2014/main" val="2993113715"/>
                  </a:ext>
                </a:extLst>
              </a:tr>
              <a:tr h="247792">
                <a:tc>
                  <a:txBody>
                    <a:bodyPr/>
                    <a:lstStyle/>
                    <a:p>
                      <a:pPr algn="l">
                        <a:spcAft>
                          <a:spcPts val="0"/>
                        </a:spcAft>
                      </a:pPr>
                      <a:r>
                        <a:rPr lang="ja-JP" altLang="en-US" sz="1050" b="1" kern="100" dirty="0">
                          <a:effectLst/>
                        </a:rPr>
                        <a:t>他の登録者氏名（フリガナ）</a:t>
                      </a:r>
                      <a:endParaRPr lang="en-US" alt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r>
                        <a:rPr lang="ja-JP" altLang="en-US" sz="1050" b="1" kern="100" dirty="0">
                          <a:effectLst/>
                        </a:rPr>
                        <a:t>個人</a:t>
                      </a:r>
                      <a:r>
                        <a:rPr lang="en-US" altLang="ja-JP" sz="1050" b="1" kern="100" dirty="0">
                          <a:effectLst/>
                        </a:rPr>
                        <a:t>e-mail</a:t>
                      </a:r>
                      <a:r>
                        <a:rPr lang="ja-JP" altLang="en-US" sz="1050" b="1" kern="100" dirty="0">
                          <a:effectLst/>
                        </a:rPr>
                        <a:t>（連絡・登録用）　１つのみ</a:t>
                      </a:r>
                      <a:endParaRPr lang="en-US" alt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r>
                        <a:rPr lang="ja-JP" altLang="en-US" sz="1050" b="1" kern="100" dirty="0">
                          <a:effectLst/>
                        </a:rPr>
                        <a:t>個人携帯電話</a:t>
                      </a:r>
                      <a:endParaRPr lang="en-US" alt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extLst>
                  <a:ext uri="{0D108BD9-81ED-4DB2-BD59-A6C34878D82A}">
                    <a16:rowId xmlns:a16="http://schemas.microsoft.com/office/drawing/2014/main" val="2221355997"/>
                  </a:ext>
                </a:extLst>
              </a:tr>
              <a:tr h="382172">
                <a:tc>
                  <a:txBody>
                    <a:bodyPr/>
                    <a:lstStyle/>
                    <a:p>
                      <a:pPr algn="l">
                        <a:spcAft>
                          <a:spcPts val="0"/>
                        </a:spcAft>
                      </a:pPr>
                      <a:r>
                        <a:rPr lang="ja-JP" altLang="en-US" sz="1000" b="1" kern="100" dirty="0">
                          <a:effectLst/>
                        </a:rPr>
                        <a:t>②</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extLst>
                  <a:ext uri="{0D108BD9-81ED-4DB2-BD59-A6C34878D82A}">
                    <a16:rowId xmlns:a16="http://schemas.microsoft.com/office/drawing/2014/main" val="1804965412"/>
                  </a:ext>
                </a:extLst>
              </a:tr>
              <a:tr h="406422">
                <a:tc>
                  <a:txBody>
                    <a:bodyPr/>
                    <a:lstStyle/>
                    <a:p>
                      <a:pPr algn="l">
                        <a:spcAft>
                          <a:spcPts val="0"/>
                        </a:spcAft>
                      </a:pPr>
                      <a:r>
                        <a:rPr lang="ja-JP" altLang="en-US" sz="1000" b="1" kern="100" dirty="0">
                          <a:effectLst/>
                        </a:rPr>
                        <a:t>③</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extLst>
                  <a:ext uri="{0D108BD9-81ED-4DB2-BD59-A6C34878D82A}">
                    <a16:rowId xmlns:a16="http://schemas.microsoft.com/office/drawing/2014/main" val="1828723155"/>
                  </a:ext>
                </a:extLst>
              </a:tr>
              <a:tr h="414306">
                <a:tc>
                  <a:txBody>
                    <a:bodyPr/>
                    <a:lstStyle/>
                    <a:p>
                      <a:pPr algn="l">
                        <a:spcAft>
                          <a:spcPts val="0"/>
                        </a:spcAft>
                      </a:pPr>
                      <a:r>
                        <a:rPr lang="ja-JP" altLang="en-US" sz="1000" b="1" kern="100" dirty="0">
                          <a:effectLst/>
                        </a:rPr>
                        <a:t>④</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extLst>
                  <a:ext uri="{0D108BD9-81ED-4DB2-BD59-A6C34878D82A}">
                    <a16:rowId xmlns:a16="http://schemas.microsoft.com/office/drawing/2014/main" val="1969203787"/>
                  </a:ext>
                </a:extLst>
              </a:tr>
              <a:tr h="435452">
                <a:tc>
                  <a:txBody>
                    <a:bodyPr/>
                    <a:lstStyle/>
                    <a:p>
                      <a:pPr algn="l">
                        <a:spcAft>
                          <a:spcPts val="0"/>
                        </a:spcAft>
                      </a:pPr>
                      <a:r>
                        <a:rPr lang="ja-JP" altLang="en-US" sz="1000" b="1" kern="100" dirty="0">
                          <a:effectLst/>
                        </a:rPr>
                        <a:t>⑤</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extLst>
                  <a:ext uri="{0D108BD9-81ED-4DB2-BD59-A6C34878D82A}">
                    <a16:rowId xmlns:a16="http://schemas.microsoft.com/office/drawing/2014/main" val="2064632283"/>
                  </a:ext>
                </a:extLst>
              </a:tr>
              <a:tr h="435452">
                <a:tc>
                  <a:txBody>
                    <a:bodyPr/>
                    <a:lstStyle/>
                    <a:p>
                      <a:pPr algn="l">
                        <a:spcAft>
                          <a:spcPts val="0"/>
                        </a:spcAft>
                      </a:pPr>
                      <a:r>
                        <a:rPr lang="ja-JP" altLang="en-US" sz="1000" b="1" kern="100" dirty="0">
                          <a:effectLst/>
                        </a:rPr>
                        <a:t>⑥</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extLst>
                  <a:ext uri="{0D108BD9-81ED-4DB2-BD59-A6C34878D82A}">
                    <a16:rowId xmlns:a16="http://schemas.microsoft.com/office/drawing/2014/main" val="880358046"/>
                  </a:ext>
                </a:extLst>
              </a:tr>
              <a:tr h="435452">
                <a:tc>
                  <a:txBody>
                    <a:bodyPr/>
                    <a:lstStyle/>
                    <a:p>
                      <a:pPr algn="l">
                        <a:spcAft>
                          <a:spcPts val="0"/>
                        </a:spcAft>
                      </a:pPr>
                      <a:r>
                        <a:rPr lang="ja-JP" altLang="en-US" sz="1000" b="1" kern="100" dirty="0">
                          <a:effectLst/>
                        </a:rPr>
                        <a:t>⑦</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extLst>
                  <a:ext uri="{0D108BD9-81ED-4DB2-BD59-A6C34878D82A}">
                    <a16:rowId xmlns:a16="http://schemas.microsoft.com/office/drawing/2014/main" val="2734323924"/>
                  </a:ext>
                </a:extLst>
              </a:tr>
              <a:tr h="435452">
                <a:tc>
                  <a:txBody>
                    <a:bodyPr/>
                    <a:lstStyle/>
                    <a:p>
                      <a:pPr algn="l">
                        <a:spcAft>
                          <a:spcPts val="0"/>
                        </a:spcAft>
                      </a:pPr>
                      <a:r>
                        <a:rPr lang="ja-JP" altLang="en-US" sz="1000" b="1" kern="100" dirty="0">
                          <a:effectLst/>
                        </a:rPr>
                        <a:t>⑧</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extLst>
                  <a:ext uri="{0D108BD9-81ED-4DB2-BD59-A6C34878D82A}">
                    <a16:rowId xmlns:a16="http://schemas.microsoft.com/office/drawing/2014/main" val="1311674659"/>
                  </a:ext>
                </a:extLst>
              </a:tr>
              <a:tr h="435452">
                <a:tc>
                  <a:txBody>
                    <a:bodyPr/>
                    <a:lstStyle/>
                    <a:p>
                      <a:pPr algn="l">
                        <a:spcAft>
                          <a:spcPts val="0"/>
                        </a:spcAft>
                      </a:pPr>
                      <a:r>
                        <a:rPr lang="ja-JP" altLang="en-US" sz="1000" b="1" kern="100" dirty="0">
                          <a:effectLst/>
                        </a:rPr>
                        <a:t>⑨</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extLst>
                  <a:ext uri="{0D108BD9-81ED-4DB2-BD59-A6C34878D82A}">
                    <a16:rowId xmlns:a16="http://schemas.microsoft.com/office/drawing/2014/main" val="2306645008"/>
                  </a:ext>
                </a:extLst>
              </a:tr>
              <a:tr h="435452">
                <a:tc>
                  <a:txBody>
                    <a:bodyPr/>
                    <a:lstStyle/>
                    <a:p>
                      <a:pPr algn="l">
                        <a:spcAft>
                          <a:spcPts val="0"/>
                        </a:spcAft>
                      </a:pPr>
                      <a:r>
                        <a:rPr lang="ja-JP" altLang="en-US" sz="1000" b="1" kern="100" dirty="0">
                          <a:effectLst/>
                        </a:rPr>
                        <a:t>⑩</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solidFill>
                      <a:schemeClr val="bg1"/>
                    </a:solidFill>
                  </a:tcPr>
                </a:tc>
                <a:extLst>
                  <a:ext uri="{0D108BD9-81ED-4DB2-BD59-A6C34878D82A}">
                    <a16:rowId xmlns:a16="http://schemas.microsoft.com/office/drawing/2014/main" val="4045838335"/>
                  </a:ext>
                </a:extLst>
              </a:tr>
              <a:tr h="214664">
                <a:tc gridSpan="3">
                  <a:txBody>
                    <a:bodyPr/>
                    <a:lstStyle/>
                    <a:p>
                      <a:pPr algn="l">
                        <a:spcAft>
                          <a:spcPts val="0"/>
                        </a:spcAft>
                      </a:pPr>
                      <a:r>
                        <a:rPr lang="ja-JP" altLang="en-US" sz="1000" b="1" kern="100" dirty="0">
                          <a:solidFill>
                            <a:srgbClr val="FF0000"/>
                          </a:solidFill>
                          <a:effectLst/>
                        </a:rPr>
                        <a:t>さらに</a:t>
                      </a:r>
                      <a:r>
                        <a:rPr lang="en-US" altLang="ja-JP" sz="1000" b="1" kern="100" dirty="0">
                          <a:solidFill>
                            <a:srgbClr val="FF0000"/>
                          </a:solidFill>
                          <a:effectLst/>
                        </a:rPr>
                        <a:t>5</a:t>
                      </a:r>
                      <a:r>
                        <a:rPr lang="ja-JP" altLang="en-US" sz="1000" b="1" kern="100" dirty="0">
                          <a:solidFill>
                            <a:srgbClr val="FF0000"/>
                          </a:solidFill>
                          <a:effectLst/>
                        </a:rPr>
                        <a:t>名まで追加可能（＋</a:t>
                      </a:r>
                      <a:r>
                        <a:rPr lang="en-US" altLang="ja-JP" sz="1000" b="1" kern="100" dirty="0">
                          <a:solidFill>
                            <a:srgbClr val="FF0000"/>
                          </a:solidFill>
                          <a:effectLst/>
                        </a:rPr>
                        <a:t>11,000</a:t>
                      </a:r>
                      <a:r>
                        <a:rPr lang="ja-JP" altLang="en-US" sz="1000" b="1" kern="100" dirty="0">
                          <a:solidFill>
                            <a:srgbClr val="FF0000"/>
                          </a:solidFill>
                          <a:effectLst/>
                        </a:rPr>
                        <a:t>円</a:t>
                      </a:r>
                      <a:r>
                        <a:rPr lang="en-US" altLang="ja-JP" sz="1000" b="1" kern="100" dirty="0">
                          <a:solidFill>
                            <a:srgbClr val="FF0000"/>
                          </a:solidFill>
                          <a:effectLst/>
                        </a:rPr>
                        <a:t>/</a:t>
                      </a:r>
                      <a:r>
                        <a:rPr lang="ja-JP" altLang="en-US" sz="1000" b="1" kern="100" dirty="0">
                          <a:solidFill>
                            <a:srgbClr val="FF0000"/>
                          </a:solidFill>
                          <a:effectLst/>
                        </a:rPr>
                        <a:t>人）</a:t>
                      </a:r>
                      <a:endParaRPr lang="ja-JP" sz="1000" b="1" kern="100" dirty="0">
                        <a:solidFill>
                          <a:srgbClr val="FF0000"/>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tc hMerge="1">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BFBFB"/>
                    </a:solidFill>
                  </a:tcPr>
                </a:tc>
                <a:tc hMerge="1">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3659427"/>
                  </a:ext>
                </a:extLst>
              </a:tr>
              <a:tr h="435452">
                <a:tc>
                  <a:txBody>
                    <a:bodyPr/>
                    <a:lstStyle/>
                    <a:p>
                      <a:pPr algn="l">
                        <a:spcAft>
                          <a:spcPts val="0"/>
                        </a:spcAft>
                      </a:pPr>
                      <a:r>
                        <a:rPr lang="ja-JP" altLang="en-US" sz="1000" b="1" kern="100" dirty="0">
                          <a:effectLst/>
                        </a:rPr>
                        <a:t>⑪</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extLst>
                  <a:ext uri="{0D108BD9-81ED-4DB2-BD59-A6C34878D82A}">
                    <a16:rowId xmlns:a16="http://schemas.microsoft.com/office/drawing/2014/main" val="948109933"/>
                  </a:ext>
                </a:extLst>
              </a:tr>
              <a:tr h="435452">
                <a:tc>
                  <a:txBody>
                    <a:bodyPr/>
                    <a:lstStyle/>
                    <a:p>
                      <a:pPr algn="l">
                        <a:spcAft>
                          <a:spcPts val="0"/>
                        </a:spcAft>
                      </a:pPr>
                      <a:r>
                        <a:rPr lang="ja-JP" altLang="en-US" sz="1000" b="1" kern="100" dirty="0">
                          <a:effectLst/>
                        </a:rPr>
                        <a:t>⑫</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extLst>
                  <a:ext uri="{0D108BD9-81ED-4DB2-BD59-A6C34878D82A}">
                    <a16:rowId xmlns:a16="http://schemas.microsoft.com/office/drawing/2014/main" val="3751798395"/>
                  </a:ext>
                </a:extLst>
              </a:tr>
              <a:tr h="435452">
                <a:tc>
                  <a:txBody>
                    <a:bodyPr/>
                    <a:lstStyle/>
                    <a:p>
                      <a:pPr algn="l">
                        <a:spcAft>
                          <a:spcPts val="0"/>
                        </a:spcAft>
                      </a:pPr>
                      <a:r>
                        <a:rPr lang="ja-JP" altLang="en-US" sz="1000" b="1" kern="100" dirty="0">
                          <a:effectLst/>
                        </a:rPr>
                        <a:t>⑬</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extLst>
                  <a:ext uri="{0D108BD9-81ED-4DB2-BD59-A6C34878D82A}">
                    <a16:rowId xmlns:a16="http://schemas.microsoft.com/office/drawing/2014/main" val="2874604293"/>
                  </a:ext>
                </a:extLst>
              </a:tr>
              <a:tr h="435452">
                <a:tc>
                  <a:txBody>
                    <a:bodyPr/>
                    <a:lstStyle/>
                    <a:p>
                      <a:pPr algn="l">
                        <a:spcAft>
                          <a:spcPts val="0"/>
                        </a:spcAft>
                      </a:pPr>
                      <a:r>
                        <a:rPr lang="ja-JP" altLang="en-US" sz="1000" b="1" kern="100" dirty="0">
                          <a:effectLst/>
                        </a:rPr>
                        <a:t>⑭</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extLst>
                  <a:ext uri="{0D108BD9-81ED-4DB2-BD59-A6C34878D82A}">
                    <a16:rowId xmlns:a16="http://schemas.microsoft.com/office/drawing/2014/main" val="1025531392"/>
                  </a:ext>
                </a:extLst>
              </a:tr>
              <a:tr h="435452">
                <a:tc>
                  <a:txBody>
                    <a:bodyPr/>
                    <a:lstStyle/>
                    <a:p>
                      <a:pPr algn="l">
                        <a:spcAft>
                          <a:spcPts val="0"/>
                        </a:spcAft>
                      </a:pPr>
                      <a:r>
                        <a:rPr lang="ja-JP" altLang="en-US" sz="1000" b="1" kern="100" dirty="0">
                          <a:effectLst/>
                        </a:rPr>
                        <a:t>⑮</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tc>
                  <a:txBody>
                    <a:bodyPr/>
                    <a:lstStyle/>
                    <a:p>
                      <a:pPr algn="l">
                        <a:spcAft>
                          <a:spcPts val="0"/>
                        </a:spcAft>
                      </a:pP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9876" marR="59876" marT="0" marB="0" anchor="ctr"/>
                </a:tc>
                <a:extLst>
                  <a:ext uri="{0D108BD9-81ED-4DB2-BD59-A6C34878D82A}">
                    <a16:rowId xmlns:a16="http://schemas.microsoft.com/office/drawing/2014/main" val="1728556649"/>
                  </a:ext>
                </a:extLst>
              </a:tr>
            </a:tbl>
          </a:graphicData>
        </a:graphic>
      </p:graphicFrame>
      <p:sp>
        <p:nvSpPr>
          <p:cNvPr id="9" name="テキスト ボックス 8">
            <a:extLst>
              <a:ext uri="{FF2B5EF4-FFF2-40B4-BE49-F238E27FC236}">
                <a16:creationId xmlns:a16="http://schemas.microsoft.com/office/drawing/2014/main" id="{AF9948C1-6A6E-4B5E-ABF0-4A3B237FB1B6}"/>
              </a:ext>
            </a:extLst>
          </p:cNvPr>
          <p:cNvSpPr txBox="1"/>
          <p:nvPr/>
        </p:nvSpPr>
        <p:spPr>
          <a:xfrm>
            <a:off x="258345" y="1089647"/>
            <a:ext cx="2465805" cy="40011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00" b="1" kern="50" noProof="0" dirty="0">
                <a:solidFill>
                  <a:srgbClr val="FF0000"/>
                </a:solidFill>
                <a:latin typeface="Meiryo UI" panose="020B0604030504040204" pitchFamily="50" charset="-128"/>
                <a:ea typeface="Meiryo UI" panose="020B0604030504040204" pitchFamily="50" charset="-128"/>
                <a:cs typeface="Century" panose="02040604050505020304" pitchFamily="18" charset="0"/>
              </a:rPr>
              <a:t>機関連携パス：</a:t>
            </a:r>
            <a:r>
              <a:rPr kumimoji="1" lang="en-US" altLang="ja-JP" sz="1000" b="1" kern="50" noProof="0" dirty="0">
                <a:solidFill>
                  <a:srgbClr val="FF0000"/>
                </a:solidFill>
                <a:latin typeface="Meiryo UI" panose="020B0604030504040204" pitchFamily="50" charset="-128"/>
                <a:ea typeface="Meiryo UI" panose="020B0604030504040204" pitchFamily="50" charset="-128"/>
                <a:cs typeface="Century" panose="02040604050505020304" pitchFamily="18" charset="0"/>
              </a:rPr>
              <a:t>110</a:t>
            </a:r>
            <a:r>
              <a:rPr kumimoji="1" lang="en-US" altLang="ja-JP"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rPr>
              <a:t>,000</a:t>
            </a:r>
            <a:r>
              <a:rPr kumimoji="1" lang="ja-JP" altLang="en-US"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rPr>
              <a:t>円（</a:t>
            </a:r>
            <a:r>
              <a:rPr kumimoji="1" lang="en-US" altLang="ja-JP"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rPr>
              <a:t>10</a:t>
            </a:r>
            <a:r>
              <a:rPr kumimoji="1" lang="ja-JP" altLang="en-US"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rPr>
              <a:t>名分）</a:t>
            </a:r>
            <a:endParaRPr kumimoji="1" lang="en-US" altLang="ja-JP" sz="1000" b="1" kern="50" dirty="0">
              <a:solidFill>
                <a:srgbClr val="FF0000"/>
              </a:solidFill>
              <a:latin typeface="Meiryo UI" panose="020B0604030504040204" pitchFamily="50" charset="-128"/>
              <a:ea typeface="Meiryo UI" panose="020B0604030504040204" pitchFamily="50" charset="-128"/>
              <a:cs typeface="Century" panose="020406040505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rPr>
              <a:t>追加価格：</a:t>
            </a:r>
            <a:r>
              <a:rPr kumimoji="1" lang="en-US" altLang="ja-JP"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rPr>
              <a:t>11,000</a:t>
            </a:r>
            <a:r>
              <a:rPr kumimoji="1" lang="ja-JP" altLang="en-US"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rPr>
              <a:t>円</a:t>
            </a:r>
            <a:r>
              <a:rPr kumimoji="1" lang="en-US" altLang="ja-JP"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rPr>
              <a:t>/</a:t>
            </a:r>
            <a:r>
              <a:rPr kumimoji="1" lang="ja-JP" altLang="en-US"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rPr>
              <a:t>人（最大</a:t>
            </a:r>
            <a:r>
              <a:rPr kumimoji="1" lang="en-US" altLang="ja-JP"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rPr>
              <a:t>5</a:t>
            </a:r>
            <a:r>
              <a:rPr kumimoji="1" lang="ja-JP" altLang="en-US"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rPr>
              <a:t>名）</a:t>
            </a:r>
            <a:endParaRPr kumimoji="1" lang="en-US" altLang="ja-JP"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endParaRPr>
          </a:p>
        </p:txBody>
      </p:sp>
      <p:sp>
        <p:nvSpPr>
          <p:cNvPr id="8" name="テキスト ボックス 7">
            <a:extLst>
              <a:ext uri="{FF2B5EF4-FFF2-40B4-BE49-F238E27FC236}">
                <a16:creationId xmlns:a16="http://schemas.microsoft.com/office/drawing/2014/main" id="{BED70A36-2704-401D-A31E-900D18B70C62}"/>
              </a:ext>
            </a:extLst>
          </p:cNvPr>
          <p:cNvSpPr txBox="1"/>
          <p:nvPr/>
        </p:nvSpPr>
        <p:spPr>
          <a:xfrm>
            <a:off x="2552702" y="1043371"/>
            <a:ext cx="2025814" cy="33855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50" cap="none" spc="0" normalizeH="0" baseline="0" noProof="0" dirty="0">
                <a:ln>
                  <a:noFill/>
                </a:ln>
                <a:effectLst/>
                <a:uLnTx/>
                <a:uFillTx/>
                <a:latin typeface="Meiryo UI" panose="020B0604030504040204" pitchFamily="50" charset="-128"/>
                <a:ea typeface="Meiryo UI" panose="020B0604030504040204" pitchFamily="50" charset="-128"/>
                <a:cs typeface="Century" panose="02040604050505020304" pitchFamily="18" charset="0"/>
              </a:rPr>
              <a:t>年間パス登録者リスト　</a:t>
            </a:r>
            <a:endParaRPr kumimoji="1" lang="en-US" altLang="ja-JP" sz="1600" b="1" i="0" u="none" strike="noStrike" kern="50" cap="none" spc="0" normalizeH="0" baseline="0" noProof="0" dirty="0">
              <a:ln>
                <a:noFill/>
              </a:ln>
              <a:effectLst/>
              <a:uLnTx/>
              <a:uFillTx/>
              <a:latin typeface="Meiryo UI" panose="020B0604030504040204" pitchFamily="50" charset="-128"/>
              <a:ea typeface="Meiryo UI" panose="020B0604030504040204" pitchFamily="50" charset="-128"/>
              <a:cs typeface="Century" panose="02040604050505020304" pitchFamily="18" charset="0"/>
            </a:endParaRPr>
          </a:p>
        </p:txBody>
      </p:sp>
      <p:sp>
        <p:nvSpPr>
          <p:cNvPr id="11" name="フッター プレースホルダー 1">
            <a:extLst>
              <a:ext uri="{FF2B5EF4-FFF2-40B4-BE49-F238E27FC236}">
                <a16:creationId xmlns:a16="http://schemas.microsoft.com/office/drawing/2014/main" id="{31F45209-6AB4-4B6E-82F4-7D4DCF5E3132}"/>
              </a:ext>
            </a:extLst>
          </p:cNvPr>
          <p:cNvSpPr>
            <a:spLocks noGrp="1"/>
          </p:cNvSpPr>
          <p:nvPr>
            <p:ph type="ftr" sz="quarter" idx="11"/>
          </p:nvPr>
        </p:nvSpPr>
        <p:spPr>
          <a:xfrm>
            <a:off x="2290650" y="8752864"/>
            <a:ext cx="2549918" cy="485775"/>
          </a:xfrm>
        </p:spPr>
        <p:txBody>
          <a:bodyPr/>
          <a:lstStyle/>
          <a:p>
            <a:r>
              <a:rPr kumimoji="1" lang="ja-JP" altLang="en-US" dirty="0"/>
              <a:t>自閉症ｅサービス全国ネット　</a:t>
            </a:r>
            <a:r>
              <a:rPr kumimoji="1" lang="en-US" altLang="ja-JP" dirty="0"/>
              <a:t>2022.2</a:t>
            </a:r>
            <a:r>
              <a:rPr kumimoji="1" lang="ja-JP" altLang="en-US" dirty="0"/>
              <a:t>版</a:t>
            </a:r>
          </a:p>
        </p:txBody>
      </p:sp>
      <p:sp>
        <p:nvSpPr>
          <p:cNvPr id="13" name="テキスト ボックス 12">
            <a:extLst>
              <a:ext uri="{FF2B5EF4-FFF2-40B4-BE49-F238E27FC236}">
                <a16:creationId xmlns:a16="http://schemas.microsoft.com/office/drawing/2014/main" id="{7633910E-1290-45E3-B59C-C772CB4990FE}"/>
              </a:ext>
            </a:extLst>
          </p:cNvPr>
          <p:cNvSpPr txBox="1"/>
          <p:nvPr/>
        </p:nvSpPr>
        <p:spPr>
          <a:xfrm>
            <a:off x="4746709" y="1089647"/>
            <a:ext cx="1719594" cy="400110"/>
          </a:xfrm>
          <a:prstGeom prst="rect">
            <a:avLst/>
          </a:prstGeom>
          <a:noFill/>
          <a:ln>
            <a:solidFill>
              <a:srgbClr val="FF0000"/>
            </a:solidFill>
          </a:ln>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rPr>
              <a:t>登録リスト作成日</a:t>
            </a:r>
            <a:endParaRPr kumimoji="1" lang="en-US" altLang="ja-JP" sz="1000" b="1" i="0" u="none" strike="noStrike" kern="5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Century" panose="020406040505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00" b="1" kern="50" dirty="0">
                <a:latin typeface="Meiryo UI" panose="020B0604030504040204" pitchFamily="50" charset="-128"/>
                <a:ea typeface="Meiryo UI" panose="020B0604030504040204" pitchFamily="50" charset="-128"/>
                <a:cs typeface="Century" panose="02040604050505020304" pitchFamily="18" charset="0"/>
              </a:rPr>
              <a:t>２０　　　年　　月　　日</a:t>
            </a:r>
            <a:r>
              <a:rPr kumimoji="1" lang="ja-JP" altLang="en-US" sz="1000" b="1" i="0" u="none" strike="noStrike" kern="50" cap="none" spc="0" normalizeH="0" baseline="0" noProof="0" dirty="0">
                <a:ln>
                  <a:noFill/>
                </a:ln>
                <a:effectLst/>
                <a:uLnTx/>
                <a:uFillTx/>
                <a:latin typeface="Meiryo UI" panose="020B0604030504040204" pitchFamily="50" charset="-128"/>
                <a:ea typeface="Meiryo UI" panose="020B0604030504040204" pitchFamily="50" charset="-128"/>
                <a:cs typeface="Century" panose="02040604050505020304" pitchFamily="18" charset="0"/>
              </a:rPr>
              <a:t>　</a:t>
            </a:r>
            <a:endParaRPr kumimoji="1" lang="en-US" altLang="ja-JP" sz="1000" b="1" i="0" u="none" strike="noStrike" kern="50" cap="none" spc="0" normalizeH="0" baseline="0" noProof="0" dirty="0">
              <a:ln>
                <a:noFill/>
              </a:ln>
              <a:effectLst/>
              <a:uLnTx/>
              <a:uFillTx/>
              <a:latin typeface="Meiryo UI" panose="020B0604030504040204" pitchFamily="50" charset="-128"/>
              <a:ea typeface="Meiryo UI" panose="020B0604030504040204" pitchFamily="50" charset="-128"/>
              <a:cs typeface="Century" panose="02040604050505020304" pitchFamily="18" charset="0"/>
            </a:endParaRPr>
          </a:p>
        </p:txBody>
      </p:sp>
      <p:sp>
        <p:nvSpPr>
          <p:cNvPr id="14" name="吹き出し: 四角形 13">
            <a:extLst>
              <a:ext uri="{FF2B5EF4-FFF2-40B4-BE49-F238E27FC236}">
                <a16:creationId xmlns:a16="http://schemas.microsoft.com/office/drawing/2014/main" id="{80B616A1-BA68-433F-86DC-235F3EBE0413}"/>
              </a:ext>
            </a:extLst>
          </p:cNvPr>
          <p:cNvSpPr/>
          <p:nvPr/>
        </p:nvSpPr>
        <p:spPr>
          <a:xfrm>
            <a:off x="7060406" y="155562"/>
            <a:ext cx="3526631" cy="1302026"/>
          </a:xfrm>
          <a:prstGeom prst="wedgeRectCallout">
            <a:avLst>
              <a:gd name="adj1" fmla="val -64294"/>
              <a:gd name="adj2" fmla="val 56368"/>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年間パス登録代表者氏名とパートナーシップ協定機関名は、申込書①と同じ情報を記載してください。</a:t>
            </a:r>
          </a:p>
        </p:txBody>
      </p:sp>
      <p:sp>
        <p:nvSpPr>
          <p:cNvPr id="15" name="吹き出し: 四角形 14">
            <a:extLst>
              <a:ext uri="{FF2B5EF4-FFF2-40B4-BE49-F238E27FC236}">
                <a16:creationId xmlns:a16="http://schemas.microsoft.com/office/drawing/2014/main" id="{96D491BD-8F67-4B3F-934A-7EEE5CFFDFC8}"/>
              </a:ext>
            </a:extLst>
          </p:cNvPr>
          <p:cNvSpPr/>
          <p:nvPr/>
        </p:nvSpPr>
        <p:spPr>
          <a:xfrm>
            <a:off x="7084218" y="3764333"/>
            <a:ext cx="3502819" cy="2934215"/>
          </a:xfrm>
          <a:prstGeom prst="wedgeRectCallout">
            <a:avLst>
              <a:gd name="adj1" fmla="val -63379"/>
              <a:gd name="adj2" fmla="val 16173"/>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各登録者の連絡・登録用ｅ</a:t>
            </a:r>
            <a:r>
              <a:rPr kumimoji="1" lang="en-US" altLang="ja-JP" dirty="0"/>
              <a:t>-mail</a:t>
            </a:r>
            <a:r>
              <a:rPr kumimoji="1" lang="ja-JP" altLang="en-US" dirty="0"/>
              <a:t>アドレスに、ｅサービスから適時連絡をさせていただきます。添付ファイルの送付や</a:t>
            </a:r>
            <a:r>
              <a:rPr kumimoji="1" lang="en-US" altLang="ja-JP" dirty="0"/>
              <a:t>ZOOM</a:t>
            </a:r>
            <a:r>
              <a:rPr kumimoji="1" lang="ja-JP" altLang="en-US" dirty="0"/>
              <a:t>受講にも使いますので、携帯電話やスマホ専用のメールアドレスはなるべくお控えください。</a:t>
            </a:r>
            <a:endParaRPr kumimoji="1" lang="en-US" altLang="ja-JP" dirty="0"/>
          </a:p>
          <a:p>
            <a:r>
              <a:rPr kumimoji="1" lang="ja-JP" altLang="en-US" dirty="0"/>
              <a:t>個人携帯電話は、緊急用・予備連絡用として登録させていただきます。</a:t>
            </a:r>
          </a:p>
        </p:txBody>
      </p:sp>
      <p:sp>
        <p:nvSpPr>
          <p:cNvPr id="16" name="吹き出し: 四角形 15">
            <a:extLst>
              <a:ext uri="{FF2B5EF4-FFF2-40B4-BE49-F238E27FC236}">
                <a16:creationId xmlns:a16="http://schemas.microsoft.com/office/drawing/2014/main" id="{EAE3E138-05E3-4EE2-A02F-1E07357AFFD3}"/>
              </a:ext>
            </a:extLst>
          </p:cNvPr>
          <p:cNvSpPr/>
          <p:nvPr/>
        </p:nvSpPr>
        <p:spPr>
          <a:xfrm>
            <a:off x="7060406" y="6841635"/>
            <a:ext cx="3526631" cy="2302365"/>
          </a:xfrm>
          <a:prstGeom prst="wedgeRectCallout">
            <a:avLst>
              <a:gd name="adj1" fmla="val -63414"/>
              <a:gd name="adj2" fmla="val -25121"/>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機関連携パスでは、最大</a:t>
            </a:r>
            <a:r>
              <a:rPr kumimoji="1" lang="en-US" altLang="ja-JP" dirty="0"/>
              <a:t>15</a:t>
            </a:r>
            <a:r>
              <a:rPr kumimoji="1" lang="ja-JP" altLang="en-US" dirty="0"/>
              <a:t>名まで登録できます。本登録リスト送付後、登録者を変更する場合は、</a:t>
            </a:r>
            <a:r>
              <a:rPr kumimoji="1" lang="en-US" altLang="ja-JP" dirty="0"/>
              <a:t>2,200</a:t>
            </a:r>
            <a:r>
              <a:rPr kumimoji="1" lang="ja-JP" altLang="en-US" dirty="0"/>
              <a:t>円</a:t>
            </a:r>
            <a:r>
              <a:rPr kumimoji="1" lang="en-US" altLang="ja-JP" dirty="0"/>
              <a:t>/</a:t>
            </a:r>
            <a:r>
              <a:rPr kumimoji="1" lang="ja-JP" altLang="en-US" dirty="0"/>
              <a:t>回の変更手数料がかかりますのでご注意ください。後日、登録者を新たに追加される場合は、変更手数料は発生しません。価格はすべて税込です。</a:t>
            </a:r>
          </a:p>
        </p:txBody>
      </p:sp>
      <p:sp>
        <p:nvSpPr>
          <p:cNvPr id="18" name="吹き出し: 四角形 17">
            <a:extLst>
              <a:ext uri="{FF2B5EF4-FFF2-40B4-BE49-F238E27FC236}">
                <a16:creationId xmlns:a16="http://schemas.microsoft.com/office/drawing/2014/main" id="{1A0B4EF0-E321-47EB-B087-B33496E2D9BE}"/>
              </a:ext>
            </a:extLst>
          </p:cNvPr>
          <p:cNvSpPr/>
          <p:nvPr/>
        </p:nvSpPr>
        <p:spPr>
          <a:xfrm>
            <a:off x="7060406" y="1604871"/>
            <a:ext cx="3502819" cy="2024674"/>
          </a:xfrm>
          <a:prstGeom prst="wedgeRectCallout">
            <a:avLst>
              <a:gd name="adj1" fmla="val -64408"/>
              <a:gd name="adj2" fmla="val -10648"/>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機関連携パスは、自閉症ｅサービスとパートナーシップ協定を締結した機関が利用できます。年間パスの登録者リストには、協定機関が運営する職場のスタッフや関係者（利用者家族など）も登録可能です。</a:t>
            </a:r>
            <a:endParaRPr kumimoji="1" lang="en-US" altLang="ja-JP" dirty="0"/>
          </a:p>
        </p:txBody>
      </p:sp>
    </p:spTree>
    <p:extLst>
      <p:ext uri="{BB962C8B-B14F-4D97-AF65-F5344CB8AC3E}">
        <p14:creationId xmlns:p14="http://schemas.microsoft.com/office/powerpoint/2010/main" val="3765222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39F0898-F580-409B-A591-10DAC20A5D2A}"/>
              </a:ext>
            </a:extLst>
          </p:cNvPr>
          <p:cNvSpPr/>
          <p:nvPr/>
        </p:nvSpPr>
        <p:spPr>
          <a:xfrm>
            <a:off x="409380" y="285997"/>
            <a:ext cx="6074608" cy="856766"/>
          </a:xfrm>
          <a:prstGeom prst="rect">
            <a:avLst/>
          </a:prstGeom>
          <a:solidFill>
            <a:schemeClr val="accent4">
              <a:lumMod val="40000"/>
              <a:lumOff val="60000"/>
            </a:schemeClr>
          </a:solidFill>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自閉症ｅサービス全国ネット　</a:t>
            </a:r>
            <a:r>
              <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endPar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パートナーシップ協定　</a:t>
            </a: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同意書</a:t>
            </a:r>
            <a:endPar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（メール添付用：パスワード設定し、送信）　　　</a:t>
            </a:r>
            <a:endPar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Rectangle 11">
            <a:extLst>
              <a:ext uri="{FF2B5EF4-FFF2-40B4-BE49-F238E27FC236}">
                <a16:creationId xmlns:a16="http://schemas.microsoft.com/office/drawing/2014/main" id="{8E5E9E9B-C5D3-4A8F-A813-DE23DD31087F}"/>
              </a:ext>
            </a:extLst>
          </p:cNvPr>
          <p:cNvSpPr>
            <a:spLocks noChangeArrowheads="1"/>
          </p:cNvSpPr>
          <p:nvPr/>
        </p:nvSpPr>
        <p:spPr bwMode="auto">
          <a:xfrm>
            <a:off x="537714" y="2529797"/>
            <a:ext cx="5868071" cy="433965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パートナーシップ協定の内容を確認の上、一般社団法人自閉症ｅサービス全国ネットとの協定締結に同意します。</a:t>
            </a: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令和４年　　月　　　日</a:t>
            </a: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機関名：　　　　　　　　　　　　　　　　　　　　　　　　　</a:t>
            </a:r>
          </a:p>
          <a:p>
            <a:r>
              <a:rPr lang="ja-JP" altLang="en-US" sz="1200" dirty="0">
                <a:latin typeface="Meiryo UI" panose="020B0604030504040204" pitchFamily="50" charset="-128"/>
                <a:ea typeface="Meiryo UI" panose="020B0604030504040204" pitchFamily="50" charset="-128"/>
              </a:rPr>
              <a:t>（連絡担当者：　　　　　　　　　　　　　　　　）</a:t>
            </a: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住所（都道府県より記載してください）：〒　　　　　　　　　　　　　　　　　　　　　　　　　　　　　　　　　　　　　　 　　　　</a:t>
            </a: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電話：</a:t>
            </a: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ｅ</a:t>
            </a:r>
            <a:r>
              <a:rPr lang="en-US" altLang="ja-JP" sz="1200" dirty="0">
                <a:latin typeface="Meiryo UI" panose="020B0604030504040204" pitchFamily="50" charset="-128"/>
                <a:ea typeface="Meiryo UI" panose="020B0604030504040204" pitchFamily="50" charset="-128"/>
              </a:rPr>
              <a:t>-mail</a:t>
            </a:r>
            <a:r>
              <a:rPr lang="ja-JP" altLang="en-US" sz="1200" dirty="0">
                <a:latin typeface="Meiryo UI" panose="020B0604030504040204" pitchFamily="50" charset="-128"/>
                <a:ea typeface="Meiryo UI" panose="020B0604030504040204" pitchFamily="50" charset="-128"/>
              </a:rPr>
              <a:t>：　　　</a:t>
            </a: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ＨＰ相互リンク用</a:t>
            </a:r>
            <a:r>
              <a:rPr lang="en-US" altLang="ja-JP" sz="1200" dirty="0">
                <a:latin typeface="Meiryo UI" panose="020B0604030504040204" pitchFamily="50" charset="-128"/>
                <a:ea typeface="Meiryo UI" panose="020B0604030504040204" pitchFamily="50" charset="-128"/>
              </a:rPr>
              <a:t>URL</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https:</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p>
          <a:p>
            <a:r>
              <a:rPr lang="ja-JP" altLang="en-US" sz="1200" dirty="0">
                <a:latin typeface="Meiryo UI" panose="020B0604030504040204" pitchFamily="50" charset="-128"/>
                <a:ea typeface="Meiryo UI" panose="020B0604030504040204" pitchFamily="50" charset="-128"/>
              </a:rPr>
              <a:t>＊自閉症ｅサービス全国ネットＨＰに、協定機関として私たちの機関表記及びサムネイル画像の掲載を許可し、私たちのＨＰと相互リンクを貼ることに同意します。</a:t>
            </a:r>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p:txBody>
      </p:sp>
      <p:sp>
        <p:nvSpPr>
          <p:cNvPr id="21" name="横巻き 20">
            <a:extLst>
              <a:ext uri="{FF2B5EF4-FFF2-40B4-BE49-F238E27FC236}">
                <a16:creationId xmlns:a16="http://schemas.microsoft.com/office/drawing/2014/main" id="{EDCF43CB-9074-4EF2-9BC5-6612FEC7881C}"/>
              </a:ext>
            </a:extLst>
          </p:cNvPr>
          <p:cNvSpPr>
            <a:spLocks noChangeArrowheads="1"/>
          </p:cNvSpPr>
          <p:nvPr/>
        </p:nvSpPr>
        <p:spPr bwMode="auto">
          <a:xfrm>
            <a:off x="536123" y="1232513"/>
            <a:ext cx="5826912" cy="1175406"/>
          </a:xfrm>
          <a:prstGeom prst="horizontalScroll">
            <a:avLst>
              <a:gd name="adj" fmla="val 7517"/>
            </a:avLst>
          </a:prstGeom>
          <a:noFill/>
          <a:ln w="3175">
            <a:solidFill>
              <a:schemeClr val="tx1">
                <a:lumMod val="50000"/>
                <a:lumOff val="50000"/>
              </a:schemeClr>
            </a:solidFill>
            <a:prstDash val="sysDot"/>
            <a:bevel/>
            <a:headEnd/>
            <a:tailEnd/>
          </a:ln>
        </p:spPr>
        <p:txBody>
          <a:bodyPr rot="0" vert="horz" wrap="square" lIns="74295" tIns="8890" rIns="74295" bIns="8890" anchor="t" anchorCtr="0" upright="1">
            <a:noAutofit/>
          </a:bodyPr>
          <a:lstStyle/>
          <a:p>
            <a:pPr algn="just">
              <a:spcAft>
                <a:spcPts val="0"/>
              </a:spcAf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●必要事項をご記入の上</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、メール添付で全国ネット事務局に送信してください。</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●ファイルデータを保護するため、ファイルにパスワード設定していただき、別メールでパスワード</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（同意書作成者が設定）を全国ネット事務局にお送りください。</a:t>
            </a:r>
            <a:endPar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●同意書を受信後、全国ネット事務局より、連絡担当者に確認のご連絡をいたします。</a:t>
            </a:r>
            <a:endParaRPr kumimoji="1" lang="en-US" altLang="ja-JP"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kumimoji="1" lang="ja-JP" altLang="en-US" sz="12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●その際、正式な協定書をお送りしますので、機関代表者の記名・捺印をお願いします。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a:extLst>
              <a:ext uri="{FF2B5EF4-FFF2-40B4-BE49-F238E27FC236}">
                <a16:creationId xmlns:a16="http://schemas.microsoft.com/office/drawing/2014/main" id="{3D3A378C-AED7-4D36-A90D-70E0A00878D1}"/>
              </a:ext>
            </a:extLst>
          </p:cNvPr>
          <p:cNvSpPr/>
          <p:nvPr/>
        </p:nvSpPr>
        <p:spPr>
          <a:xfrm>
            <a:off x="734288" y="7103655"/>
            <a:ext cx="5868071" cy="553998"/>
          </a:xfrm>
          <a:prstGeom prst="rect">
            <a:avLst/>
          </a:prstGeom>
        </p:spPr>
        <p:txBody>
          <a:bodyPr wrap="square">
            <a:spAutoFit/>
          </a:bodyPr>
          <a:lstStyle/>
          <a:p>
            <a:pPr indent="1143000"/>
            <a:r>
              <a:rPr lang="en-US" altLang="ja-JP" sz="1000" kern="50" dirty="0">
                <a:latin typeface="Meiryo UI" panose="020B0604030504040204" pitchFamily="50" charset="-128"/>
                <a:ea typeface="Meiryo UI" panose="020B0604030504040204" pitchFamily="50" charset="-128"/>
                <a:cs typeface="Century" panose="02040604050505020304" pitchFamily="18" charset="0"/>
              </a:rPr>
              <a:t>※</a:t>
            </a:r>
            <a:r>
              <a:rPr lang="ja-JP" altLang="ja-JP" sz="1000" kern="50" dirty="0">
                <a:latin typeface="Meiryo UI" panose="020B0604030504040204" pitchFamily="50" charset="-128"/>
                <a:ea typeface="Meiryo UI" panose="020B0604030504040204" pitchFamily="50" charset="-128"/>
                <a:cs typeface="Century" panose="02040604050505020304" pitchFamily="18" charset="0"/>
              </a:rPr>
              <a:t>この</a:t>
            </a:r>
            <a:r>
              <a:rPr lang="ja-JP" altLang="en-US" sz="1000" kern="50" dirty="0">
                <a:latin typeface="Meiryo UI" panose="020B0604030504040204" pitchFamily="50" charset="-128"/>
                <a:ea typeface="Meiryo UI" panose="020B0604030504040204" pitchFamily="50" charset="-128"/>
                <a:cs typeface="Century" panose="02040604050505020304" pitchFamily="18" charset="0"/>
              </a:rPr>
              <a:t>申込書</a:t>
            </a:r>
            <a:r>
              <a:rPr lang="ja-JP" altLang="ja-JP" sz="1000" kern="50" dirty="0">
                <a:latin typeface="Meiryo UI" panose="020B0604030504040204" pitchFamily="50" charset="-128"/>
                <a:ea typeface="Meiryo UI" panose="020B0604030504040204" pitchFamily="50" charset="-128"/>
                <a:cs typeface="Century" panose="02040604050505020304" pitchFamily="18" charset="0"/>
              </a:rPr>
              <a:t>は、個人情報保護法にのっとり、</a:t>
            </a:r>
            <a:r>
              <a:rPr lang="en-US" altLang="ja-JP" sz="1000" kern="50" dirty="0">
                <a:latin typeface="Meiryo UI" panose="020B0604030504040204" pitchFamily="50" charset="-128"/>
                <a:ea typeface="Meiryo UI" panose="020B0604030504040204" pitchFamily="50" charset="-128"/>
                <a:cs typeface="Century" panose="02040604050505020304" pitchFamily="18" charset="0"/>
              </a:rPr>
              <a:t>e</a:t>
            </a:r>
            <a:r>
              <a:rPr lang="ja-JP" altLang="en-US" sz="1000" kern="50" dirty="0">
                <a:latin typeface="Meiryo UI" panose="020B0604030504040204" pitchFamily="50" charset="-128"/>
                <a:ea typeface="Meiryo UI" panose="020B0604030504040204" pitchFamily="50" charset="-128"/>
                <a:cs typeface="Century" panose="02040604050505020304" pitchFamily="18" charset="0"/>
              </a:rPr>
              <a:t>サービス事業以外</a:t>
            </a:r>
            <a:r>
              <a:rPr lang="ja-JP" altLang="ja-JP" sz="1000" kern="50" dirty="0">
                <a:latin typeface="Meiryo UI" panose="020B0604030504040204" pitchFamily="50" charset="-128"/>
                <a:ea typeface="Meiryo UI" panose="020B0604030504040204" pitchFamily="50" charset="-128"/>
                <a:cs typeface="Century" panose="02040604050505020304" pitchFamily="18" charset="0"/>
              </a:rPr>
              <a:t>には使用いたしません。</a:t>
            </a:r>
            <a:endParaRPr lang="en-US" altLang="ja-JP" sz="1000" kern="50" dirty="0">
              <a:latin typeface="Meiryo UI" panose="020B0604030504040204" pitchFamily="50" charset="-128"/>
              <a:ea typeface="Meiryo UI" panose="020B0604030504040204" pitchFamily="50" charset="-128"/>
              <a:cs typeface="Century" panose="02040604050505020304" pitchFamily="18" charset="0"/>
            </a:endParaRPr>
          </a:p>
          <a:p>
            <a:pPr indent="1143000"/>
            <a:r>
              <a:rPr lang="en-US" altLang="ja-JP" sz="1000" kern="5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50" dirty="0">
                <a:effectLst/>
                <a:latin typeface="Meiryo UI" panose="020B0604030504040204" pitchFamily="50" charset="-128"/>
                <a:ea typeface="Meiryo UI" panose="020B0604030504040204" pitchFamily="50" charset="-128"/>
                <a:cs typeface="Times New Roman" panose="02020603050405020304" pitchFamily="18" charset="0"/>
              </a:rPr>
              <a:t>必要に応じて、各地域のｅサービス事務局と情報共有させていただきます。</a:t>
            </a:r>
            <a:endParaRPr lang="en-US" altLang="ja-JP" sz="1000" kern="50" dirty="0">
              <a:effectLst/>
              <a:latin typeface="Meiryo UI" panose="020B0604030504040204" pitchFamily="50" charset="-128"/>
              <a:ea typeface="Meiryo UI" panose="020B0604030504040204" pitchFamily="50" charset="-128"/>
              <a:cs typeface="Times New Roman" panose="02020603050405020304" pitchFamily="18" charset="0"/>
            </a:endParaRPr>
          </a:p>
          <a:p>
            <a:pPr indent="1143000"/>
            <a:r>
              <a:rPr lang="en-US" altLang="ja-JP" sz="1000" kern="5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50" dirty="0">
                <a:effectLst/>
                <a:latin typeface="Meiryo UI" panose="020B0604030504040204" pitchFamily="50" charset="-128"/>
                <a:ea typeface="Meiryo UI" panose="020B0604030504040204" pitchFamily="50" charset="-128"/>
                <a:cs typeface="Times New Roman" panose="02020603050405020304" pitchFamily="18" charset="0"/>
              </a:rPr>
              <a:t>メイン登録された地域ｅサービスより、随時「ローカルプログラム」をご案内いたします。</a:t>
            </a:r>
            <a:endParaRPr lang="ja-JP" altLang="ja-JP" sz="10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20" name="グループ化 19">
            <a:extLst>
              <a:ext uri="{FF2B5EF4-FFF2-40B4-BE49-F238E27FC236}">
                <a16:creationId xmlns:a16="http://schemas.microsoft.com/office/drawing/2014/main" id="{D4F46F3D-EC46-47AB-96FF-CCD7695AF2F9}"/>
              </a:ext>
            </a:extLst>
          </p:cNvPr>
          <p:cNvGrpSpPr/>
          <p:nvPr/>
        </p:nvGrpSpPr>
        <p:grpSpPr>
          <a:xfrm>
            <a:off x="291009" y="7911487"/>
            <a:ext cx="6311350" cy="897480"/>
            <a:chOff x="263626" y="7754930"/>
            <a:chExt cx="6311350" cy="897480"/>
          </a:xfrm>
        </p:grpSpPr>
        <p:sp>
          <p:nvSpPr>
            <p:cNvPr id="24" name="正方形/長方形 23">
              <a:extLst>
                <a:ext uri="{FF2B5EF4-FFF2-40B4-BE49-F238E27FC236}">
                  <a16:creationId xmlns:a16="http://schemas.microsoft.com/office/drawing/2014/main" id="{E3CFCFC1-673B-43D6-BBDC-279AE9C03324}"/>
                </a:ext>
              </a:extLst>
            </p:cNvPr>
            <p:cNvSpPr>
              <a:spLocks noChangeArrowheads="1"/>
            </p:cNvSpPr>
            <p:nvPr/>
          </p:nvSpPr>
          <p:spPr bwMode="auto">
            <a:xfrm>
              <a:off x="1092992" y="7754931"/>
              <a:ext cx="5481984" cy="897479"/>
            </a:xfrm>
            <a:prstGeom prst="rect">
              <a:avLst/>
            </a:prstGeom>
            <a:noFill/>
            <a:ln w="38100">
              <a:solidFill>
                <a:srgbClr val="F79646"/>
              </a:solidFill>
              <a:miter lim="800000"/>
              <a:headEnd/>
              <a:tailEnd/>
            </a:ln>
          </p:spPr>
          <p:txBody>
            <a:bodyPr vert="horz" wrap="square" lIns="74295" tIns="8890" rIns="74295" bIns="8890" numCol="1" anchor="ctr" anchorCtr="0" compatLnSpc="1">
              <a:prstTxWarp prst="textNoShape">
                <a:avLst/>
              </a:prstTxWarp>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自閉症ｅサービス</a:t>
              </a:r>
              <a:r>
                <a:rPr kumimoji="0"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全国ネット事務局</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（谷町</a:t>
              </a:r>
              <a:r>
                <a:rPr kumimoji="0" lang="ja-JP" altLang="en-US"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オフィス）</a:t>
              </a:r>
              <a:endParaRPr kumimoji="0"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0" lang="en-US" altLang="ja-JP" sz="8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542-0062</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大阪市中央区上本町西</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3-3-28</a:t>
              </a:r>
              <a:r>
                <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FAX</a:t>
              </a:r>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06-6777-2624</a:t>
              </a:r>
            </a:p>
            <a:p>
              <a:pPr lvl="0" defTabSz="914400"/>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e-mail</a:t>
              </a:r>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e.service.jimukyoku@gmail.com </a:t>
              </a:r>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（なるべくメールでお問い合わせください）</a:t>
              </a:r>
              <a:endPar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HP</a:t>
              </a:r>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http://www.jiheishou-e.com/</a:t>
              </a:r>
              <a:r>
                <a:rPr kumimoji="0"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26" name="Picture 2" descr="特定非営利活動法人自閉症eサービス">
              <a:extLst>
                <a:ext uri="{FF2B5EF4-FFF2-40B4-BE49-F238E27FC236}">
                  <a16:creationId xmlns:a16="http://schemas.microsoft.com/office/drawing/2014/main" id="{92F8DE1F-DFBD-444D-BBFF-6B48D28015D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6547"/>
            <a:stretch/>
          </p:blipFill>
          <p:spPr bwMode="auto">
            <a:xfrm>
              <a:off x="263626" y="7754930"/>
              <a:ext cx="1172957" cy="897479"/>
            </a:xfrm>
            <a:prstGeom prst="rect">
              <a:avLst/>
            </a:prstGeom>
            <a:noFill/>
            <a:extLst>
              <a:ext uri="{909E8E84-426E-40DD-AFC4-6F175D3DCCD1}">
                <a14:hiddenFill xmlns:a14="http://schemas.microsoft.com/office/drawing/2010/main">
                  <a:solidFill>
                    <a:srgbClr val="FFFFFF"/>
                  </a:solidFill>
                </a14:hiddenFill>
              </a:ext>
            </a:extLst>
          </p:spPr>
        </p:pic>
      </p:grpSp>
      <p:sp>
        <p:nvSpPr>
          <p:cNvPr id="27" name="フッター プレースホルダー 1">
            <a:extLst>
              <a:ext uri="{FF2B5EF4-FFF2-40B4-BE49-F238E27FC236}">
                <a16:creationId xmlns:a16="http://schemas.microsoft.com/office/drawing/2014/main" id="{372A5EC6-3FD8-49C1-A91B-585C2515F766}"/>
              </a:ext>
            </a:extLst>
          </p:cNvPr>
          <p:cNvSpPr>
            <a:spLocks noGrp="1"/>
          </p:cNvSpPr>
          <p:nvPr>
            <p:ph type="ftr" sz="quarter" idx="11"/>
          </p:nvPr>
        </p:nvSpPr>
        <p:spPr>
          <a:xfrm>
            <a:off x="2196791" y="8732335"/>
            <a:ext cx="2549918" cy="485775"/>
          </a:xfrm>
        </p:spPr>
        <p:txBody>
          <a:bodyPr/>
          <a:lstStyle/>
          <a:p>
            <a:r>
              <a:rPr kumimoji="1" lang="ja-JP" altLang="en-US" dirty="0"/>
              <a:t>自閉症ｅサービス全国ネット　</a:t>
            </a:r>
            <a:r>
              <a:rPr kumimoji="1" lang="en-US" altLang="ja-JP" dirty="0"/>
              <a:t>2022.2</a:t>
            </a:r>
            <a:r>
              <a:rPr kumimoji="1" lang="ja-JP" altLang="en-US" dirty="0"/>
              <a:t>版</a:t>
            </a:r>
          </a:p>
        </p:txBody>
      </p:sp>
      <p:sp>
        <p:nvSpPr>
          <p:cNvPr id="2" name="吹き出し: 四角形 1">
            <a:extLst>
              <a:ext uri="{FF2B5EF4-FFF2-40B4-BE49-F238E27FC236}">
                <a16:creationId xmlns:a16="http://schemas.microsoft.com/office/drawing/2014/main" id="{34623F9A-0199-494C-98B3-BF2B3ACC91F0}"/>
              </a:ext>
            </a:extLst>
          </p:cNvPr>
          <p:cNvSpPr/>
          <p:nvPr/>
        </p:nvSpPr>
        <p:spPr>
          <a:xfrm>
            <a:off x="7181850" y="2625949"/>
            <a:ext cx="3429000" cy="2152651"/>
          </a:xfrm>
          <a:prstGeom prst="wedgeRectCallout">
            <a:avLst>
              <a:gd name="adj1" fmla="val -71951"/>
              <a:gd name="adj2" fmla="val 14335"/>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自閉症ｅサービス全国ネットとパートナーシップ協定を締結する機関名をご記入ください。赤枠内の情報で協定機関の登録をします。機関連携パスは、パートナーシップ協定を締結（予定）の機関が利用できます。</a:t>
            </a:r>
          </a:p>
        </p:txBody>
      </p:sp>
      <p:sp>
        <p:nvSpPr>
          <p:cNvPr id="15" name="吹き出し: 四角形 14">
            <a:extLst>
              <a:ext uri="{FF2B5EF4-FFF2-40B4-BE49-F238E27FC236}">
                <a16:creationId xmlns:a16="http://schemas.microsoft.com/office/drawing/2014/main" id="{8BFAD496-5A31-47A3-AD57-E4B540610EEC}"/>
              </a:ext>
            </a:extLst>
          </p:cNvPr>
          <p:cNvSpPr/>
          <p:nvPr/>
        </p:nvSpPr>
        <p:spPr>
          <a:xfrm>
            <a:off x="7181850" y="5081579"/>
            <a:ext cx="3429000" cy="1624021"/>
          </a:xfrm>
          <a:prstGeom prst="wedgeRectCallout">
            <a:avLst>
              <a:gd name="adj1" fmla="val -73459"/>
              <a:gd name="adj2" fmla="val 15848"/>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協定同意書データ受信後、全国ネット事務局より確認の連絡をさせていただきます。パートナーシップ協定自体には費用は発生しません。</a:t>
            </a:r>
            <a:endParaRPr kumimoji="1" lang="en-US" altLang="ja-JP" dirty="0"/>
          </a:p>
        </p:txBody>
      </p:sp>
      <p:sp>
        <p:nvSpPr>
          <p:cNvPr id="25" name="吹き出し: 四角形 24">
            <a:extLst>
              <a:ext uri="{FF2B5EF4-FFF2-40B4-BE49-F238E27FC236}">
                <a16:creationId xmlns:a16="http://schemas.microsoft.com/office/drawing/2014/main" id="{2ADAD168-1D52-4ABC-9716-0DCA1771DCA7}"/>
              </a:ext>
            </a:extLst>
          </p:cNvPr>
          <p:cNvSpPr/>
          <p:nvPr/>
        </p:nvSpPr>
        <p:spPr>
          <a:xfrm>
            <a:off x="7181850" y="6891329"/>
            <a:ext cx="3429000" cy="1841006"/>
          </a:xfrm>
          <a:prstGeom prst="wedgeRectCallout">
            <a:avLst>
              <a:gd name="adj1" fmla="val -71237"/>
              <a:gd name="adj2" fmla="val -47357"/>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相互リンク可能な貴機関（あるいは所属事業所など）</a:t>
            </a:r>
            <a:r>
              <a:rPr kumimoji="1" lang="en-US" altLang="ja-JP" dirty="0"/>
              <a:t>HP</a:t>
            </a:r>
            <a:r>
              <a:rPr kumimoji="1" lang="ja-JP" altLang="en-US" dirty="0"/>
              <a:t>の</a:t>
            </a:r>
            <a:r>
              <a:rPr kumimoji="1" lang="en-US" altLang="ja-JP" dirty="0"/>
              <a:t>URL</a:t>
            </a:r>
            <a:r>
              <a:rPr kumimoji="1" lang="ja-JP" altLang="en-US" dirty="0"/>
              <a:t>をお知らせください。特に指定がない場合は貴</a:t>
            </a:r>
            <a:r>
              <a:rPr kumimoji="1" lang="en-US" altLang="ja-JP" dirty="0"/>
              <a:t>HP</a:t>
            </a:r>
            <a:r>
              <a:rPr kumimoji="1" lang="ja-JP" altLang="en-US" dirty="0"/>
              <a:t>にあるサムネイル画像を使用させていただきます。</a:t>
            </a:r>
            <a:endParaRPr kumimoji="1" lang="en-US" altLang="ja-JP" dirty="0"/>
          </a:p>
        </p:txBody>
      </p:sp>
      <p:sp>
        <p:nvSpPr>
          <p:cNvPr id="28" name="吹き出し: 四角形 27">
            <a:extLst>
              <a:ext uri="{FF2B5EF4-FFF2-40B4-BE49-F238E27FC236}">
                <a16:creationId xmlns:a16="http://schemas.microsoft.com/office/drawing/2014/main" id="{D838A903-596B-48C9-BAA7-782278D54482}"/>
              </a:ext>
            </a:extLst>
          </p:cNvPr>
          <p:cNvSpPr/>
          <p:nvPr/>
        </p:nvSpPr>
        <p:spPr>
          <a:xfrm>
            <a:off x="7181850" y="172113"/>
            <a:ext cx="3429000" cy="2152650"/>
          </a:xfrm>
          <a:prstGeom prst="wedgeRectCallout">
            <a:avLst>
              <a:gd name="adj1" fmla="val -72189"/>
              <a:gd name="adj2" fmla="val 11801"/>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パスワード設定</a:t>
            </a:r>
            <a:endParaRPr kumimoji="1" lang="en-US" altLang="ja-JP" dirty="0"/>
          </a:p>
          <a:p>
            <a:r>
              <a:rPr kumimoji="1" lang="ja-JP" altLang="en-US" dirty="0"/>
              <a:t>①</a:t>
            </a:r>
            <a:r>
              <a:rPr kumimoji="1" lang="en-US" altLang="ja-JP" dirty="0"/>
              <a:t>[</a:t>
            </a:r>
            <a:r>
              <a:rPr kumimoji="1" lang="ja-JP" altLang="en-US" dirty="0"/>
              <a:t>ファイル</a:t>
            </a:r>
            <a:r>
              <a:rPr kumimoji="1" lang="en-US" altLang="ja-JP" dirty="0"/>
              <a:t>]</a:t>
            </a:r>
            <a:r>
              <a:rPr kumimoji="1" lang="ja-JP" altLang="en-US" dirty="0"/>
              <a:t>、</a:t>
            </a:r>
            <a:r>
              <a:rPr kumimoji="1" lang="en-US" altLang="ja-JP" dirty="0"/>
              <a:t>[</a:t>
            </a:r>
            <a:r>
              <a:rPr kumimoji="1" lang="ja-JP" altLang="en-US" dirty="0"/>
              <a:t>情報</a:t>
            </a:r>
            <a:r>
              <a:rPr kumimoji="1" lang="en-US" altLang="ja-JP" dirty="0"/>
              <a:t>]</a:t>
            </a:r>
            <a:r>
              <a:rPr kumimoji="1" lang="ja-JP" altLang="en-US" dirty="0"/>
              <a:t>、</a:t>
            </a:r>
            <a:r>
              <a:rPr kumimoji="1" lang="en-US" altLang="ja-JP" dirty="0"/>
              <a:t>[</a:t>
            </a:r>
            <a:r>
              <a:rPr kumimoji="1" lang="ja-JP" altLang="en-US" dirty="0"/>
              <a:t>プレゼンテーションの保護</a:t>
            </a:r>
            <a:r>
              <a:rPr kumimoji="1" lang="en-US" altLang="ja-JP" dirty="0"/>
              <a:t>]</a:t>
            </a:r>
            <a:r>
              <a:rPr kumimoji="1" lang="ja-JP" altLang="en-US" dirty="0"/>
              <a:t>、</a:t>
            </a:r>
            <a:r>
              <a:rPr kumimoji="1" lang="en-US" altLang="ja-JP" dirty="0"/>
              <a:t>[</a:t>
            </a:r>
            <a:r>
              <a:rPr kumimoji="1" lang="ja-JP" altLang="en-US" dirty="0"/>
              <a:t>パスワードを使用して暗号化</a:t>
            </a:r>
            <a:r>
              <a:rPr kumimoji="1" lang="en-US" altLang="ja-JP" dirty="0"/>
              <a:t>]</a:t>
            </a:r>
            <a:r>
              <a:rPr kumimoji="1" lang="ja-JP" altLang="en-US" dirty="0"/>
              <a:t>の順</a:t>
            </a:r>
            <a:endParaRPr kumimoji="1" lang="en-US" altLang="ja-JP" dirty="0"/>
          </a:p>
          <a:p>
            <a:r>
              <a:rPr kumimoji="1" lang="ja-JP" altLang="en-US" dirty="0"/>
              <a:t>②パスワードを入力し、もう一度入力して確認</a:t>
            </a:r>
            <a:endParaRPr kumimoji="1" lang="en-US" altLang="ja-JP" dirty="0"/>
          </a:p>
          <a:p>
            <a:r>
              <a:rPr kumimoji="1" lang="ja-JP" altLang="en-US" dirty="0"/>
              <a:t>③ファイルを保存</a:t>
            </a:r>
          </a:p>
        </p:txBody>
      </p:sp>
    </p:spTree>
    <p:extLst>
      <p:ext uri="{BB962C8B-B14F-4D97-AF65-F5344CB8AC3E}">
        <p14:creationId xmlns:p14="http://schemas.microsoft.com/office/powerpoint/2010/main" val="3865281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39F0898-F580-409B-A591-10DAC20A5D2A}"/>
              </a:ext>
            </a:extLst>
          </p:cNvPr>
          <p:cNvSpPr/>
          <p:nvPr/>
        </p:nvSpPr>
        <p:spPr>
          <a:xfrm>
            <a:off x="409380" y="285997"/>
            <a:ext cx="6074608" cy="1068076"/>
          </a:xfrm>
          <a:prstGeom prst="rect">
            <a:avLst/>
          </a:prstGeom>
          <a:solidFill>
            <a:schemeClr val="accent4">
              <a:lumMod val="40000"/>
              <a:lumOff val="60000"/>
            </a:schemeClr>
          </a:solidFill>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自閉症ｅサービス全国ネット　</a:t>
            </a:r>
            <a:r>
              <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endPar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パートナーシップ協定書（原文）</a:t>
            </a:r>
            <a:endPar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（内容をご確認の上、同意書を送付してください）　　　</a:t>
            </a:r>
            <a:endParaRPr kumimoji="1"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フッター プレースホルダー 1">
            <a:extLst>
              <a:ext uri="{FF2B5EF4-FFF2-40B4-BE49-F238E27FC236}">
                <a16:creationId xmlns:a16="http://schemas.microsoft.com/office/drawing/2014/main" id="{372A5EC6-3FD8-49C1-A91B-585C2515F766}"/>
              </a:ext>
            </a:extLst>
          </p:cNvPr>
          <p:cNvSpPr>
            <a:spLocks noGrp="1"/>
          </p:cNvSpPr>
          <p:nvPr>
            <p:ph type="ftr" sz="quarter" idx="11"/>
          </p:nvPr>
        </p:nvSpPr>
        <p:spPr>
          <a:xfrm>
            <a:off x="2196791" y="8732335"/>
            <a:ext cx="2549918" cy="485775"/>
          </a:xfrm>
        </p:spPr>
        <p:txBody>
          <a:bodyPr/>
          <a:lstStyle/>
          <a:p>
            <a:r>
              <a:rPr kumimoji="1" lang="ja-JP" altLang="en-US" dirty="0"/>
              <a:t>自閉症ｅサービス全国ネット　</a:t>
            </a:r>
            <a:r>
              <a:rPr kumimoji="1" lang="en-US" altLang="ja-JP" dirty="0"/>
              <a:t>2022.2</a:t>
            </a:r>
            <a:r>
              <a:rPr kumimoji="1" lang="ja-JP" altLang="en-US" dirty="0"/>
              <a:t>版</a:t>
            </a:r>
          </a:p>
        </p:txBody>
      </p:sp>
      <p:pic>
        <p:nvPicPr>
          <p:cNvPr id="3" name="図 2">
            <a:extLst>
              <a:ext uri="{FF2B5EF4-FFF2-40B4-BE49-F238E27FC236}">
                <a16:creationId xmlns:a16="http://schemas.microsoft.com/office/drawing/2014/main" id="{3FB5CB24-D718-4A11-8F8C-7D7AC7F6083E}"/>
              </a:ext>
            </a:extLst>
          </p:cNvPr>
          <p:cNvPicPr>
            <a:picLocks noChangeAspect="1"/>
          </p:cNvPicPr>
          <p:nvPr/>
        </p:nvPicPr>
        <p:blipFill>
          <a:blip r:embed="rId2"/>
          <a:stretch>
            <a:fillRect/>
          </a:stretch>
        </p:blipFill>
        <p:spPr>
          <a:xfrm>
            <a:off x="409380" y="1547856"/>
            <a:ext cx="6074608" cy="7166952"/>
          </a:xfrm>
          <a:prstGeom prst="rect">
            <a:avLst/>
          </a:prstGeom>
        </p:spPr>
      </p:pic>
    </p:spTree>
    <p:extLst>
      <p:ext uri="{BB962C8B-B14F-4D97-AF65-F5344CB8AC3E}">
        <p14:creationId xmlns:p14="http://schemas.microsoft.com/office/powerpoint/2010/main" val="484132901"/>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45981</TotalTime>
  <Words>1391</Words>
  <Application>Microsoft Office PowerPoint</Application>
  <PresentationFormat>画面に合わせる (4:3)</PresentationFormat>
  <Paragraphs>137</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游ゴシック</vt:lpstr>
      <vt:lpstr>游ゴシック Light</vt:lpstr>
      <vt:lpstr>Arial</vt:lpstr>
      <vt:lpstr>デザインの設定</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Takahashi Akiko</dc:creator>
  <cp:lastModifiedBy>Nakayama Kiyoshi</cp:lastModifiedBy>
  <cp:revision>1711</cp:revision>
  <cp:lastPrinted>2021-01-06T03:49:51Z</cp:lastPrinted>
  <dcterms:created xsi:type="dcterms:W3CDTF">2017-12-12T03:22:38Z</dcterms:created>
  <dcterms:modified xsi:type="dcterms:W3CDTF">2022-02-06T14:41:59Z</dcterms:modified>
</cp:coreProperties>
</file>